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4" r:id="rId6"/>
    <p:sldId id="265" r:id="rId7"/>
    <p:sldId id="261" r:id="rId8"/>
    <p:sldId id="257" r:id="rId9"/>
    <p:sldId id="267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369" autoAdjust="0"/>
  </p:normalViewPr>
  <p:slideViewPr>
    <p:cSldViewPr>
      <p:cViewPr varScale="1">
        <p:scale>
          <a:sx n="76" d="100"/>
          <a:sy n="76" d="100"/>
        </p:scale>
        <p:origin x="-76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je.tuisk\Dropbox\TeadPop%20stuff\huviharidus\13%20HUVIHARIDUSE%20STATISTIKA%20TOORANDM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je.tuisk\Dropbox\TeadPop%20stuff\huviharidus\13%20HUVIHARIDUSE%20STATISTIKA%20TOORANDM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'ltt väljavõte'!$A$78:$A$79</c:f>
              <c:strCache>
                <c:ptCount val="2"/>
                <c:pt idx="0">
                  <c:v>Loodus ja tehnika</c:v>
                </c:pt>
                <c:pt idx="1">
                  <c:v>Kõik muu</c:v>
                </c:pt>
              </c:strCache>
            </c:strRef>
          </c:cat>
          <c:val>
            <c:numRef>
              <c:f>'ltt väljavõte'!$C$78:$C$79</c:f>
              <c:numCache>
                <c:formatCode>0.00</c:formatCode>
                <c:ptCount val="2"/>
                <c:pt idx="0">
                  <c:v>4.6332046332046328</c:v>
                </c:pt>
                <c:pt idx="1">
                  <c:v>95.366795366795373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 sz="1600">
          <a:solidFill>
            <a:schemeClr val="dk1"/>
          </a:solidFill>
          <a:latin typeface="+mn-lt"/>
          <a:ea typeface="+mn-ea"/>
          <a:cs typeface="+mn-cs"/>
        </a:defRPr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('ltt väljavõte'!$A$2,'ltt väljavõte'!$A$6)</c:f>
              <c:strCache>
                <c:ptCount val="2"/>
                <c:pt idx="0">
                  <c:v>Loodus ja tehnika</c:v>
                </c:pt>
                <c:pt idx="1">
                  <c:v>Kõik muu</c:v>
                </c:pt>
              </c:strCache>
            </c:strRef>
          </c:cat>
          <c:val>
            <c:numRef>
              <c:f>('ltt väljavõte'!$G$2,'ltt väljavõte'!$G$6)</c:f>
              <c:numCache>
                <c:formatCode>0.00</c:formatCode>
                <c:ptCount val="2"/>
                <c:pt idx="0">
                  <c:v>7.0871261378413521</c:v>
                </c:pt>
                <c:pt idx="1">
                  <c:v>92.912873862158648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 sz="1600">
          <a:solidFill>
            <a:schemeClr val="dk1"/>
          </a:solidFill>
          <a:latin typeface="+mn-lt"/>
          <a:ea typeface="+mn-ea"/>
          <a:cs typeface="+mn-cs"/>
        </a:defRPr>
      </a:pPr>
      <a:endParaRPr lang="et-E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039F5-2F74-4878-A353-80B94AC88A23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3A26F-7658-4B56-8E78-3C4435FEA7F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615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3A26F-7658-4B56-8E78-3C4435FEA7F0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60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Kas te teate, midas teevad järgmiste erialade lõpetajad?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Aga ka lihtsamad: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3A26F-7658-4B56-8E78-3C4435FEA7F0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1011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3A26F-7658-4B56-8E78-3C4435FEA7F0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5634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3A26F-7658-4B56-8E78-3C4435FEA7F0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60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80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1992351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F2BBA4-1B5A-4BC2-924C-0A6B272FF082}" type="slidenum">
              <a:rPr lang="et-EE" smtClean="0"/>
              <a:t>‹#›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0B3212-F0CF-4E25-9F2A-F0EB4BF97FFA}" type="datetimeFigureOut">
              <a:rPr lang="et-EE" smtClean="0"/>
              <a:t>3.02.2015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652" y="-66551"/>
            <a:ext cx="3585348" cy="3585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44" y="548680"/>
            <a:ext cx="5362808" cy="1584176"/>
          </a:xfrm>
        </p:spPr>
        <p:txBody>
          <a:bodyPr/>
          <a:lstStyle/>
          <a:p>
            <a:r>
              <a:rPr lang="et-EE" sz="3300" dirty="0" smtClean="0"/>
              <a:t>Teadusharidus ja </a:t>
            </a:r>
            <a:r>
              <a:rPr lang="et-EE" sz="3300" dirty="0" smtClean="0"/>
              <a:t/>
            </a:r>
            <a:br>
              <a:rPr lang="et-EE" sz="3300" dirty="0" smtClean="0"/>
            </a:br>
            <a:r>
              <a:rPr lang="et-EE" sz="3300" dirty="0" smtClean="0"/>
              <a:t>loodushariduskeskuste</a:t>
            </a:r>
            <a:br>
              <a:rPr lang="et-EE" sz="3300" dirty="0" smtClean="0"/>
            </a:br>
            <a:r>
              <a:rPr lang="et-EE" sz="3300" dirty="0" smtClean="0"/>
              <a:t>roll selles – võti on koostöös</a:t>
            </a:r>
            <a:endParaRPr lang="et-EE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411341"/>
            <a:ext cx="4604666" cy="1027205"/>
          </a:xfrm>
        </p:spPr>
        <p:txBody>
          <a:bodyPr>
            <a:normAutofit fontScale="85000" lnSpcReduction="20000"/>
          </a:bodyPr>
          <a:lstStyle/>
          <a:p>
            <a:r>
              <a:rPr lang="et-EE" sz="2400" dirty="0" smtClean="0"/>
              <a:t>Terje Tuisk</a:t>
            </a:r>
          </a:p>
          <a:p>
            <a:r>
              <a:rPr lang="et-EE" sz="2400" dirty="0" smtClean="0"/>
              <a:t>SA Eesti Teadusagentuur</a:t>
            </a:r>
          </a:p>
          <a:p>
            <a:r>
              <a:rPr lang="et-EE" sz="2400" dirty="0"/>
              <a:t>t</a:t>
            </a:r>
            <a:r>
              <a:rPr lang="et-EE" sz="2400" dirty="0" smtClean="0"/>
              <a:t>erje.tuisk@etag.ee</a:t>
            </a:r>
            <a:endParaRPr lang="et-EE" sz="2400" dirty="0"/>
          </a:p>
        </p:txBody>
      </p:sp>
      <p:pic>
        <p:nvPicPr>
          <p:cNvPr id="1026" name="Picture 2" descr="http://g2.nh.ee/images/pix/900x585/1ZwNN8Jtt8E/file64257235_30f37b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7324" y="3526271"/>
            <a:ext cx="5220072" cy="339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1.visitestonia.com/images/444127/j%C3%A4%C3%A4aeg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605" y="3526271"/>
            <a:ext cx="5840022" cy="362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jaaaeg.ee/failid/Image/sisupildid/lapse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481">
            <a:off x="2320062" y="3429735"/>
            <a:ext cx="2912053" cy="194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4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Looduskülastusest huviringiks</a:t>
            </a:r>
            <a:r>
              <a:rPr lang="et-EE" dirty="0" smtClean="0"/>
              <a:t>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Looduskeskused teevad palju</a:t>
            </a:r>
          </a:p>
          <a:p>
            <a:pPr lvl="0"/>
            <a:r>
              <a:rPr lang="et-EE" dirty="0" smtClean="0"/>
              <a:t>Enamus ühekordsed või lühiajalised</a:t>
            </a:r>
          </a:p>
          <a:p>
            <a:pPr lvl="0"/>
            <a:r>
              <a:rPr lang="et-EE" dirty="0" smtClean="0"/>
              <a:t>Väga vajalik huvi tekitamiseks</a:t>
            </a:r>
          </a:p>
          <a:p>
            <a:pPr marL="114300" lvl="0" indent="0">
              <a:buNone/>
            </a:pPr>
            <a:endParaRPr lang="et-EE" dirty="0"/>
          </a:p>
          <a:p>
            <a:pPr lvl="0"/>
            <a:r>
              <a:rPr lang="et-EE" dirty="0" smtClean="0"/>
              <a:t>Mida teha kui huvi on tekkinud ja tahaks sellega sügavamalt tegeleda? Ükskõik kas huviks on robootika, keemia või loodus</a:t>
            </a:r>
          </a:p>
          <a:p>
            <a:pPr lvl="0"/>
            <a:r>
              <a:rPr lang="et-EE" dirty="0" smtClean="0"/>
              <a:t>Huviringid?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1100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Huvikoolide õppekavad:</a:t>
            </a:r>
            <a:endParaRPr lang="et-EE" dirty="0"/>
          </a:p>
        </p:txBody>
      </p:sp>
      <p:graphicFrame>
        <p:nvGraphicFramePr>
          <p:cNvPr id="4" name="Diagramm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250662"/>
              </p:ext>
            </p:extLst>
          </p:nvPr>
        </p:nvGraphicFramePr>
        <p:xfrm>
          <a:off x="467544" y="1484784"/>
          <a:ext cx="590465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02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30126"/>
          </a:xfrm>
        </p:spPr>
        <p:txBody>
          <a:bodyPr/>
          <a:lstStyle/>
          <a:p>
            <a:pPr lvl="0"/>
            <a:r>
              <a:rPr lang="et-EE" dirty="0" smtClean="0"/>
              <a:t>Huviringid koolides:</a:t>
            </a:r>
            <a:endParaRPr lang="et-EE" dirty="0"/>
          </a:p>
        </p:txBody>
      </p:sp>
      <p:graphicFrame>
        <p:nvGraphicFramePr>
          <p:cNvPr id="6" name="Diagramm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942417"/>
              </p:ext>
            </p:extLst>
          </p:nvPr>
        </p:nvGraphicFramePr>
        <p:xfrm>
          <a:off x="467544" y="1556792"/>
          <a:ext cx="5976664" cy="417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55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teha?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Olemasolevad loodusmajad annavad oma parima</a:t>
            </a:r>
          </a:p>
          <a:p>
            <a:r>
              <a:rPr lang="et-EE" dirty="0" smtClean="0"/>
              <a:t>Loodushariduskeskused?  Nii KKMi, RMK kui KOVide hallatavad:</a:t>
            </a:r>
          </a:p>
          <a:p>
            <a:pPr lvl="1"/>
            <a:r>
              <a:rPr lang="et-EE" dirty="0"/>
              <a:t>o</a:t>
            </a:r>
            <a:r>
              <a:rPr lang="et-EE" dirty="0" smtClean="0"/>
              <a:t>lemas on inimesed</a:t>
            </a:r>
          </a:p>
          <a:p>
            <a:pPr lvl="1"/>
            <a:r>
              <a:rPr lang="et-EE" dirty="0"/>
              <a:t>o</a:t>
            </a:r>
            <a:r>
              <a:rPr lang="et-EE" dirty="0" smtClean="0"/>
              <a:t>lemas on kogemus lastega töötamisel</a:t>
            </a:r>
          </a:p>
          <a:p>
            <a:pPr lvl="1"/>
            <a:r>
              <a:rPr lang="et-EE" dirty="0"/>
              <a:t>e</a:t>
            </a:r>
            <a:r>
              <a:rPr lang="et-EE" dirty="0" smtClean="0"/>
              <a:t>namasti on olemas ka infrastruktuur ja vahendid</a:t>
            </a:r>
          </a:p>
          <a:p>
            <a:pPr lvl="0"/>
            <a:r>
              <a:rPr lang="et-EE" dirty="0"/>
              <a:t>Koostöö kohalike ettevõtjatega </a:t>
            </a:r>
            <a:endParaRPr lang="et-EE" dirty="0" smtClean="0"/>
          </a:p>
          <a:p>
            <a:pPr lvl="1"/>
            <a:r>
              <a:rPr lang="et-EE" dirty="0" smtClean="0"/>
              <a:t>nende </a:t>
            </a:r>
            <a:r>
              <a:rPr lang="et-EE" dirty="0"/>
              <a:t>järelkasv tuleb koolist ja sellesse on ka ise võimalusel vaja panustada</a:t>
            </a:r>
          </a:p>
          <a:p>
            <a:endParaRPr lang="et-EE" dirty="0" smtClean="0"/>
          </a:p>
        </p:txBody>
      </p:sp>
      <p:pic>
        <p:nvPicPr>
          <p:cNvPr id="4" name="Picture 6" descr="http://www.jaaaeg.ee/failid/Image/sisupildid/lap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481">
            <a:off x="6712551" y="189375"/>
            <a:ext cx="2912053" cy="194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g2.nh.ee/images/pix/900x585/1ZwNN8Jtt8E/file64257235_30f37b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5595">
            <a:off x="2627784" y="4862637"/>
            <a:ext cx="3071052" cy="199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7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Kohalik omavalitsus?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t-EE" dirty="0" smtClean="0"/>
          </a:p>
          <a:p>
            <a:pPr lvl="0"/>
            <a:r>
              <a:rPr lang="et-EE" dirty="0" smtClean="0"/>
              <a:t>KOVid peaksid teadvustama ja arendama teadushuviharidust võrdselt muusika ja spordiga, sest kõikjal, kus on tekkinud võimalused on laste ja vanemate huvi ja nõudlus olemas</a:t>
            </a:r>
          </a:p>
          <a:p>
            <a:pPr lvl="0"/>
            <a:endParaRPr lang="et-EE" dirty="0" smtClean="0"/>
          </a:p>
          <a:p>
            <a:pPr lvl="0"/>
            <a:r>
              <a:rPr lang="et-EE" dirty="0" smtClean="0"/>
              <a:t>Oluline </a:t>
            </a:r>
            <a:r>
              <a:rPr lang="et-EE" dirty="0"/>
              <a:t>on KOVide roll </a:t>
            </a:r>
            <a:r>
              <a:rPr lang="et-EE" dirty="0" smtClean="0"/>
              <a:t>eesmärkide seadmise kaudu arengukavade </a:t>
            </a:r>
            <a:r>
              <a:rPr lang="et-EE" dirty="0"/>
              <a:t>ja </a:t>
            </a:r>
            <a:r>
              <a:rPr lang="et-EE" dirty="0" smtClean="0"/>
              <a:t>muude strateegiadokumentide tegemisel</a:t>
            </a:r>
          </a:p>
        </p:txBody>
      </p:sp>
    </p:spTree>
    <p:extLst>
      <p:ext uri="{BB962C8B-B14F-4D97-AF65-F5344CB8AC3E}">
        <p14:creationId xmlns:p14="http://schemas.microsoft.com/office/powerpoint/2010/main" val="112394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Riik? Olukord riigis </a:t>
            </a:r>
            <a:r>
              <a:rPr lang="et-EE" dirty="0" smtClean="0">
                <a:sym typeface="Wingdings" panose="05000000000000000000" pitchFamily="2" charset="2"/>
              </a:rPr>
              <a:t>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72608"/>
          </a:xfrm>
        </p:spPr>
        <p:txBody>
          <a:bodyPr>
            <a:normAutofit/>
          </a:bodyPr>
          <a:lstStyle/>
          <a:p>
            <a:r>
              <a:rPr lang="et-EE" dirty="0" smtClean="0"/>
              <a:t>Eesti riigi strateegiadokumendid peavad oluliseks teadmistemahuka majanduse arengut ja näevad selles riigi arengu mootorit</a:t>
            </a:r>
          </a:p>
          <a:p>
            <a:r>
              <a:rPr lang="et-EE" dirty="0" smtClean="0"/>
              <a:t>Selleks on Eesti tööturule vaja </a:t>
            </a:r>
            <a:r>
              <a:rPr lang="et-EE" dirty="0"/>
              <a:t>teadus- ja tehnoloogiaharidusega inimesi igalt haridustasemelt – nii kutse- kui kõrgkoolidest – nii teoreetikuid kui praktikuid, nii ettevõtlusse kui </a:t>
            </a:r>
            <a:r>
              <a:rPr lang="et-EE" dirty="0" smtClean="0"/>
              <a:t>riigisektorisse</a:t>
            </a:r>
          </a:p>
          <a:p>
            <a:r>
              <a:rPr lang="et-EE" dirty="0" smtClean="0"/>
              <a:t>Eestis </a:t>
            </a:r>
            <a:r>
              <a:rPr lang="et-EE" dirty="0"/>
              <a:t>on aastaks 2022 tööturult praeguste prognooside kohaselt puudu ligikaudu 55 000 </a:t>
            </a:r>
            <a:r>
              <a:rPr lang="et-EE" dirty="0" smtClean="0"/>
              <a:t>inimest</a:t>
            </a:r>
          </a:p>
          <a:p>
            <a:r>
              <a:rPr lang="et-EE" dirty="0" smtClean="0"/>
              <a:t>Alates 2016 - tööjõuturule siseneb vähem inimesi kui sealt väljub</a:t>
            </a:r>
          </a:p>
          <a:p>
            <a:r>
              <a:rPr lang="et-EE" dirty="0" smtClean="0"/>
              <a:t>Ülikoolides </a:t>
            </a:r>
            <a:r>
              <a:rPr lang="et-EE" dirty="0"/>
              <a:t>õppijate arv väheneb ja väheneb ka loodusteaduste ja tehnoloogia erialasid valivate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ja </a:t>
            </a:r>
            <a:r>
              <a:rPr lang="et-EE" dirty="0"/>
              <a:t>lõpetavate noorte arv</a:t>
            </a:r>
          </a:p>
          <a:p>
            <a:r>
              <a:rPr lang="et-EE" dirty="0" smtClean="0"/>
              <a:t>Selge vajadus on LTT valdkonna arendamiseks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49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et-EE" dirty="0" smtClean="0"/>
              <a:t>Riik?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>
            <a:normAutofit/>
          </a:bodyPr>
          <a:lstStyle/>
          <a:p>
            <a:r>
              <a:rPr lang="et-EE" dirty="0" smtClean="0"/>
              <a:t>12. veebruaril allkirjastavad haridus- ja teadusminister, majandus- ja taristuminister, Eesti Inseneride Liit ja Eesti Teadusagentuur </a:t>
            </a:r>
            <a:r>
              <a:rPr lang="et-EE" b="1" dirty="0"/>
              <a:t>Teadus- ja </a:t>
            </a:r>
            <a:r>
              <a:rPr lang="et-EE" b="1" dirty="0" smtClean="0"/>
              <a:t>Tehnoloogiapakti</a:t>
            </a:r>
            <a:r>
              <a:rPr lang="et-EE" dirty="0" smtClean="0"/>
              <a:t> </a:t>
            </a:r>
            <a:r>
              <a:rPr lang="et-EE" dirty="0" smtClean="0"/>
              <a:t>algatamise kokkuleppe:</a:t>
            </a:r>
          </a:p>
          <a:p>
            <a:pPr lvl="1"/>
            <a:r>
              <a:rPr lang="et-EE" dirty="0" smtClean="0"/>
              <a:t>ühiskondlik </a:t>
            </a:r>
            <a:r>
              <a:rPr lang="et-EE" dirty="0"/>
              <a:t>kokkulepe valdkonna ühiseks arendamiseks riigi, kohalike omavalitsuste, ettevõtlus-, haridus- ja kolmanda sektori poolt valdkonna hariduse ja ettevõtluse jätkusuutliku arengu ning valdkonna piisava tööjõu tagamiseks Eestis. </a:t>
            </a:r>
          </a:p>
          <a:p>
            <a:pPr lvl="2"/>
            <a:r>
              <a:rPr lang="et-EE" dirty="0"/>
              <a:t>on selge vajadus vähendada lõhet vajaduste ja tegelikkuse vahel ja</a:t>
            </a:r>
          </a:p>
          <a:p>
            <a:pPr lvl="2"/>
            <a:r>
              <a:rPr lang="et-EE" dirty="0"/>
              <a:t>ükski riigi tasand ega eluvaldkond üksi ei saa seda </a:t>
            </a:r>
            <a:r>
              <a:rPr lang="et-EE" dirty="0" smtClean="0"/>
              <a:t>teha</a:t>
            </a:r>
            <a:endParaRPr lang="et-EE" dirty="0" smtClean="0"/>
          </a:p>
          <a:p>
            <a:pPr lvl="1"/>
            <a:r>
              <a:rPr lang="et-EE" dirty="0"/>
              <a:t>s</a:t>
            </a:r>
            <a:r>
              <a:rPr lang="et-EE" dirty="0" smtClean="0"/>
              <a:t>ellega ei rahastata kellegi tegevusi</a:t>
            </a:r>
          </a:p>
          <a:p>
            <a:pPr lvl="1"/>
            <a:r>
              <a:rPr lang="et-EE" dirty="0" smtClean="0"/>
              <a:t>pigem võetakse kohustus anda oma panus </a:t>
            </a:r>
            <a:br>
              <a:rPr lang="et-EE" dirty="0" smtClean="0"/>
            </a:br>
            <a:r>
              <a:rPr lang="et-EE" dirty="0" smtClean="0"/>
              <a:t>ühise probleemi lahendamisse</a:t>
            </a:r>
            <a:r>
              <a:rPr lang="et-EE" dirty="0" smtClean="0"/>
              <a:t> 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89216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652" y="-66551"/>
            <a:ext cx="3585348" cy="3585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44" y="548680"/>
            <a:ext cx="5362808" cy="1584176"/>
          </a:xfrm>
        </p:spPr>
        <p:txBody>
          <a:bodyPr/>
          <a:lstStyle/>
          <a:p>
            <a:r>
              <a:rPr lang="et-EE" sz="3300" dirty="0" smtClean="0"/>
              <a:t>Teadusharidus ja </a:t>
            </a:r>
            <a:r>
              <a:rPr lang="et-EE" sz="3300" dirty="0" smtClean="0"/>
              <a:t/>
            </a:r>
            <a:br>
              <a:rPr lang="et-EE" sz="3300" dirty="0" smtClean="0"/>
            </a:br>
            <a:r>
              <a:rPr lang="et-EE" sz="3300" dirty="0" smtClean="0"/>
              <a:t>loodushariduskeskuste</a:t>
            </a:r>
            <a:br>
              <a:rPr lang="et-EE" sz="3300" dirty="0" smtClean="0"/>
            </a:br>
            <a:r>
              <a:rPr lang="et-EE" sz="3300" dirty="0" smtClean="0"/>
              <a:t>roll selles – võti on koostöös</a:t>
            </a:r>
            <a:endParaRPr lang="et-EE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411341"/>
            <a:ext cx="4604666" cy="1027205"/>
          </a:xfrm>
        </p:spPr>
        <p:txBody>
          <a:bodyPr>
            <a:normAutofit fontScale="85000" lnSpcReduction="20000"/>
          </a:bodyPr>
          <a:lstStyle/>
          <a:p>
            <a:r>
              <a:rPr lang="et-EE" sz="2400" dirty="0" smtClean="0"/>
              <a:t>Terje Tuisk</a:t>
            </a:r>
          </a:p>
          <a:p>
            <a:r>
              <a:rPr lang="et-EE" sz="2400" dirty="0" smtClean="0"/>
              <a:t>SA Eesti Teadusagentuur</a:t>
            </a:r>
          </a:p>
          <a:p>
            <a:r>
              <a:rPr lang="et-EE" sz="2400" dirty="0"/>
              <a:t>t</a:t>
            </a:r>
            <a:r>
              <a:rPr lang="et-EE" sz="2400" dirty="0" smtClean="0"/>
              <a:t>erje.tuisk@etag.ee</a:t>
            </a:r>
            <a:endParaRPr lang="et-EE" sz="2400" dirty="0"/>
          </a:p>
        </p:txBody>
      </p:sp>
      <p:pic>
        <p:nvPicPr>
          <p:cNvPr id="1026" name="Picture 2" descr="http://g2.nh.ee/images/pix/900x585/1ZwNN8Jtt8E/file64257235_30f37b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7324" y="3526271"/>
            <a:ext cx="5220072" cy="339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1.visitestonia.com/images/444127/j%C3%A4%C3%A4aeg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605" y="3526271"/>
            <a:ext cx="5840022" cy="362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jaaaeg.ee/failid/Image/sisupildid/lapse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481">
            <a:off x="2320062" y="3429735"/>
            <a:ext cx="2912053" cy="194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teaduslähebvajapäriselt">
      <a:dk1>
        <a:sysClr val="windowText" lastClr="000000"/>
      </a:dk1>
      <a:lt1>
        <a:sysClr val="window" lastClr="FFFFFF"/>
      </a:lt1>
      <a:dk2>
        <a:srgbClr val="3EAFE2"/>
      </a:dk2>
      <a:lt2>
        <a:srgbClr val="CAF278"/>
      </a:lt2>
      <a:accent1>
        <a:srgbClr val="90B80E"/>
      </a:accent1>
      <a:accent2>
        <a:srgbClr val="21A0FF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1063</TotalTime>
  <Words>308</Words>
  <Application>Microsoft Office PowerPoint</Application>
  <PresentationFormat>On-screen Show (4:3)</PresentationFormat>
  <Paragraphs>50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Teadusharidus ja  loodushariduskeskuste roll selles – võti on koostöös</vt:lpstr>
      <vt:lpstr>Looduskülastusest huviringiks </vt:lpstr>
      <vt:lpstr>Huvikoolide õppekavad:</vt:lpstr>
      <vt:lpstr>Huviringid koolides:</vt:lpstr>
      <vt:lpstr>Mida teha?</vt:lpstr>
      <vt:lpstr>Kohalik omavalitsus?</vt:lpstr>
      <vt:lpstr>Riik? Olukord riigis </vt:lpstr>
      <vt:lpstr>Riik? </vt:lpstr>
      <vt:lpstr>Teadusharidus ja  loodushariduskeskuste roll selles – võti on koostöös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Terje Tuisk</dc:creator>
  <cp:lastModifiedBy>Terje Tuisk</cp:lastModifiedBy>
  <cp:revision>60</cp:revision>
  <dcterms:created xsi:type="dcterms:W3CDTF">2014-11-17T16:21:06Z</dcterms:created>
  <dcterms:modified xsi:type="dcterms:W3CDTF">2015-02-04T07:22:59Z</dcterms:modified>
</cp:coreProperties>
</file>