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509" r:id="rId2"/>
    <p:sldId id="478" r:id="rId3"/>
    <p:sldId id="477" r:id="rId4"/>
    <p:sldId id="471" r:id="rId5"/>
    <p:sldId id="508" r:id="rId6"/>
    <p:sldId id="511" r:id="rId7"/>
    <p:sldId id="485" r:id="rId8"/>
    <p:sldId id="486" r:id="rId9"/>
    <p:sldId id="462" r:id="rId10"/>
    <p:sldId id="506" r:id="rId11"/>
    <p:sldId id="503" r:id="rId12"/>
    <p:sldId id="495" r:id="rId13"/>
    <p:sldId id="487" r:id="rId14"/>
    <p:sldId id="496" r:id="rId15"/>
    <p:sldId id="512" r:id="rId16"/>
    <p:sldId id="510" r:id="rId17"/>
  </p:sldIdLst>
  <p:sldSz cx="9144000" cy="6858000" type="screen4x3"/>
  <p:notesSz cx="6735763" cy="9866313"/>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B8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eskmine laad 2 – rõh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Kujunduslaad 1 – rõhk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0A15C55-8517-42AA-B614-E9B94910E393}" styleName="Keskmine laad 2 – rõh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Keskmine laad 2 – rõh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5940" autoAdjust="0"/>
  </p:normalViewPr>
  <p:slideViewPr>
    <p:cSldViewPr>
      <p:cViewPr varScale="1">
        <p:scale>
          <a:sx n="63" d="100"/>
          <a:sy n="63" d="100"/>
        </p:scale>
        <p:origin x="-1626" y="-10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C7856-32CA-45A1-866E-ED4FD4AF4FE3}" type="doc">
      <dgm:prSet loTypeId="urn:microsoft.com/office/officeart/2005/8/layout/vList3" loCatId="list" qsTypeId="urn:microsoft.com/office/officeart/2005/8/quickstyle/simple1" qsCatId="simple" csTypeId="urn:microsoft.com/office/officeart/2005/8/colors/accent3_2" csCatId="accent3" phldr="1"/>
      <dgm:spPr/>
    </dgm:pt>
    <dgm:pt modelId="{44BC9061-3697-45E0-808C-AEE709B07B91}">
      <dgm:prSet phldrT="[Text]"/>
      <dgm:spPr/>
      <dgm:t>
        <a:bodyPr/>
        <a:lstStyle/>
        <a:p>
          <a:r>
            <a:rPr lang="et-EE" dirty="0" smtClean="0"/>
            <a:t>Aktiivsed tegevused Vesi</a:t>
          </a:r>
          <a:endParaRPr lang="et-EE" dirty="0"/>
        </a:p>
      </dgm:t>
    </dgm:pt>
    <dgm:pt modelId="{3FA2138D-C03C-46B8-8DC6-C90A1AD395D6}" type="parTrans" cxnId="{75AD6239-426E-479B-9C8E-BE4D36E13708}">
      <dgm:prSet/>
      <dgm:spPr/>
      <dgm:t>
        <a:bodyPr/>
        <a:lstStyle/>
        <a:p>
          <a:endParaRPr lang="et-EE"/>
        </a:p>
      </dgm:t>
    </dgm:pt>
    <dgm:pt modelId="{FE898D34-52A6-4A7A-8B5A-9E2A5371800A}" type="sibTrans" cxnId="{75AD6239-426E-479B-9C8E-BE4D36E13708}">
      <dgm:prSet/>
      <dgm:spPr/>
      <dgm:t>
        <a:bodyPr/>
        <a:lstStyle/>
        <a:p>
          <a:endParaRPr lang="et-EE"/>
        </a:p>
      </dgm:t>
    </dgm:pt>
    <dgm:pt modelId="{147D5F2C-4D6D-4B7F-8012-E09903C4A0F8}">
      <dgm:prSet phldrT="[Text]"/>
      <dgm:spPr/>
      <dgm:t>
        <a:bodyPr/>
        <a:lstStyle/>
        <a:p>
          <a:r>
            <a:rPr lang="et-EE" dirty="0" smtClean="0"/>
            <a:t>Kaitsealad (Rahvuspargid)</a:t>
          </a:r>
          <a:endParaRPr lang="et-EE" dirty="0"/>
        </a:p>
      </dgm:t>
    </dgm:pt>
    <dgm:pt modelId="{3D3809FA-2005-400E-9910-F19CF25A7D8D}" type="parTrans" cxnId="{B0CE057A-13DF-42A2-B31F-4D31FECC80EB}">
      <dgm:prSet/>
      <dgm:spPr/>
      <dgm:t>
        <a:bodyPr/>
        <a:lstStyle/>
        <a:p>
          <a:endParaRPr lang="et-EE"/>
        </a:p>
      </dgm:t>
    </dgm:pt>
    <dgm:pt modelId="{89DDB81D-9C2A-4A16-A0B0-6E6924BF33C0}" type="sibTrans" cxnId="{B0CE057A-13DF-42A2-B31F-4D31FECC80EB}">
      <dgm:prSet/>
      <dgm:spPr/>
      <dgm:t>
        <a:bodyPr/>
        <a:lstStyle/>
        <a:p>
          <a:endParaRPr lang="et-EE"/>
        </a:p>
      </dgm:t>
    </dgm:pt>
    <dgm:pt modelId="{570310F4-B206-402D-8E52-9AF781675CEA}">
      <dgm:prSet phldrT="[Text]"/>
      <dgm:spPr/>
      <dgm:t>
        <a:bodyPr/>
        <a:lstStyle/>
        <a:p>
          <a:r>
            <a:rPr lang="et-EE" dirty="0" smtClean="0"/>
            <a:t>Loodusvaatlused</a:t>
          </a:r>
          <a:endParaRPr lang="et-EE" dirty="0"/>
        </a:p>
      </dgm:t>
    </dgm:pt>
    <dgm:pt modelId="{E3A7B3E3-0272-4ABD-A998-D86F8F735C85}" type="parTrans" cxnId="{81B4BA34-8D72-495C-B7CF-4B06430F58A3}">
      <dgm:prSet/>
      <dgm:spPr/>
      <dgm:t>
        <a:bodyPr/>
        <a:lstStyle/>
        <a:p>
          <a:endParaRPr lang="et-EE"/>
        </a:p>
      </dgm:t>
    </dgm:pt>
    <dgm:pt modelId="{EE9124ED-93E6-444B-8ECD-9FAF7B2FBE6A}" type="sibTrans" cxnId="{81B4BA34-8D72-495C-B7CF-4B06430F58A3}">
      <dgm:prSet/>
      <dgm:spPr/>
      <dgm:t>
        <a:bodyPr/>
        <a:lstStyle/>
        <a:p>
          <a:endParaRPr lang="et-EE"/>
        </a:p>
      </dgm:t>
    </dgm:pt>
    <dgm:pt modelId="{BAC50B28-1B92-4709-9764-4FB284B9F280}" type="pres">
      <dgm:prSet presAssocID="{B6FC7856-32CA-45A1-866E-ED4FD4AF4FE3}" presName="linearFlow" presStyleCnt="0">
        <dgm:presLayoutVars>
          <dgm:dir/>
          <dgm:resizeHandles val="exact"/>
        </dgm:presLayoutVars>
      </dgm:prSet>
      <dgm:spPr/>
    </dgm:pt>
    <dgm:pt modelId="{DD0D62BD-0C5F-4CCA-884C-4C3A8101493C}" type="pres">
      <dgm:prSet presAssocID="{44BC9061-3697-45E0-808C-AEE709B07B91}" presName="composite" presStyleCnt="0"/>
      <dgm:spPr/>
    </dgm:pt>
    <dgm:pt modelId="{AA25B5C6-1314-41AF-99AF-6139DB2A8858}" type="pres">
      <dgm:prSet presAssocID="{44BC9061-3697-45E0-808C-AEE709B07B91}"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2EF72EED-527A-47E6-8916-6D2F9E2EE893}" type="pres">
      <dgm:prSet presAssocID="{44BC9061-3697-45E0-808C-AEE709B07B91}" presName="txShp" presStyleLbl="node1" presStyleIdx="0" presStyleCnt="3" custLinFactNeighborX="-995" custLinFactNeighborY="-1507">
        <dgm:presLayoutVars>
          <dgm:bulletEnabled val="1"/>
        </dgm:presLayoutVars>
      </dgm:prSet>
      <dgm:spPr/>
      <dgm:t>
        <a:bodyPr/>
        <a:lstStyle/>
        <a:p>
          <a:endParaRPr lang="et-EE"/>
        </a:p>
      </dgm:t>
    </dgm:pt>
    <dgm:pt modelId="{F107FCD2-D6B4-4F55-B752-460AE9537140}" type="pres">
      <dgm:prSet presAssocID="{FE898D34-52A6-4A7A-8B5A-9E2A5371800A}" presName="spacing" presStyleCnt="0"/>
      <dgm:spPr/>
    </dgm:pt>
    <dgm:pt modelId="{243DDE98-85FE-49B0-B38E-FF534BC34274}" type="pres">
      <dgm:prSet presAssocID="{147D5F2C-4D6D-4B7F-8012-E09903C4A0F8}" presName="composite" presStyleCnt="0"/>
      <dgm:spPr/>
    </dgm:pt>
    <dgm:pt modelId="{B960B7B8-B147-48ED-8FFF-6B9899452255}" type="pres">
      <dgm:prSet presAssocID="{147D5F2C-4D6D-4B7F-8012-E09903C4A0F8}"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2F100A89-FE3A-4965-89C3-5F606F1B6A3B}" type="pres">
      <dgm:prSet presAssocID="{147D5F2C-4D6D-4B7F-8012-E09903C4A0F8}" presName="txShp" presStyleLbl="node1" presStyleIdx="1" presStyleCnt="3">
        <dgm:presLayoutVars>
          <dgm:bulletEnabled val="1"/>
        </dgm:presLayoutVars>
      </dgm:prSet>
      <dgm:spPr/>
      <dgm:t>
        <a:bodyPr/>
        <a:lstStyle/>
        <a:p>
          <a:endParaRPr lang="et-EE"/>
        </a:p>
      </dgm:t>
    </dgm:pt>
    <dgm:pt modelId="{127BDCB0-9D3D-4469-A665-1DC4DA9B7FFB}" type="pres">
      <dgm:prSet presAssocID="{89DDB81D-9C2A-4A16-A0B0-6E6924BF33C0}" presName="spacing" presStyleCnt="0"/>
      <dgm:spPr/>
    </dgm:pt>
    <dgm:pt modelId="{86FDBE78-51A7-4FBC-9834-56180CFC9C5E}" type="pres">
      <dgm:prSet presAssocID="{570310F4-B206-402D-8E52-9AF781675CEA}" presName="composite" presStyleCnt="0"/>
      <dgm:spPr/>
    </dgm:pt>
    <dgm:pt modelId="{0943ED03-C1C5-4FE5-A995-FE79A0811B6F}" type="pres">
      <dgm:prSet presAssocID="{570310F4-B206-402D-8E52-9AF781675CEA}"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dgm:spPr>
    </dgm:pt>
    <dgm:pt modelId="{2E479978-3A17-4737-849C-0114ABE5EEE6}" type="pres">
      <dgm:prSet presAssocID="{570310F4-B206-402D-8E52-9AF781675CEA}" presName="txShp" presStyleLbl="node1" presStyleIdx="2" presStyleCnt="3">
        <dgm:presLayoutVars>
          <dgm:bulletEnabled val="1"/>
        </dgm:presLayoutVars>
      </dgm:prSet>
      <dgm:spPr/>
      <dgm:t>
        <a:bodyPr/>
        <a:lstStyle/>
        <a:p>
          <a:endParaRPr lang="et-EE"/>
        </a:p>
      </dgm:t>
    </dgm:pt>
  </dgm:ptLst>
  <dgm:cxnLst>
    <dgm:cxn modelId="{B0CE057A-13DF-42A2-B31F-4D31FECC80EB}" srcId="{B6FC7856-32CA-45A1-866E-ED4FD4AF4FE3}" destId="{147D5F2C-4D6D-4B7F-8012-E09903C4A0F8}" srcOrd="1" destOrd="0" parTransId="{3D3809FA-2005-400E-9910-F19CF25A7D8D}" sibTransId="{89DDB81D-9C2A-4A16-A0B0-6E6924BF33C0}"/>
    <dgm:cxn modelId="{32B2FD70-CE60-4AAB-8700-430F3C07DCA2}" type="presOf" srcId="{B6FC7856-32CA-45A1-866E-ED4FD4AF4FE3}" destId="{BAC50B28-1B92-4709-9764-4FB284B9F280}" srcOrd="0" destOrd="0" presId="urn:microsoft.com/office/officeart/2005/8/layout/vList3"/>
    <dgm:cxn modelId="{75AD6239-426E-479B-9C8E-BE4D36E13708}" srcId="{B6FC7856-32CA-45A1-866E-ED4FD4AF4FE3}" destId="{44BC9061-3697-45E0-808C-AEE709B07B91}" srcOrd="0" destOrd="0" parTransId="{3FA2138D-C03C-46B8-8DC6-C90A1AD395D6}" sibTransId="{FE898D34-52A6-4A7A-8B5A-9E2A5371800A}"/>
    <dgm:cxn modelId="{81B4BA34-8D72-495C-B7CF-4B06430F58A3}" srcId="{B6FC7856-32CA-45A1-866E-ED4FD4AF4FE3}" destId="{570310F4-B206-402D-8E52-9AF781675CEA}" srcOrd="2" destOrd="0" parTransId="{E3A7B3E3-0272-4ABD-A998-D86F8F735C85}" sibTransId="{EE9124ED-93E6-444B-8ECD-9FAF7B2FBE6A}"/>
    <dgm:cxn modelId="{6512BC64-071D-44A6-88B7-BD1DE4CBE8EA}" type="presOf" srcId="{570310F4-B206-402D-8E52-9AF781675CEA}" destId="{2E479978-3A17-4737-849C-0114ABE5EEE6}" srcOrd="0" destOrd="0" presId="urn:microsoft.com/office/officeart/2005/8/layout/vList3"/>
    <dgm:cxn modelId="{2737E294-042F-466F-810B-769C5AAE456B}" type="presOf" srcId="{147D5F2C-4D6D-4B7F-8012-E09903C4A0F8}" destId="{2F100A89-FE3A-4965-89C3-5F606F1B6A3B}" srcOrd="0" destOrd="0" presId="urn:microsoft.com/office/officeart/2005/8/layout/vList3"/>
    <dgm:cxn modelId="{AAB1460A-4DD1-4BEC-9586-75F3B4E72A5F}" type="presOf" srcId="{44BC9061-3697-45E0-808C-AEE709B07B91}" destId="{2EF72EED-527A-47E6-8916-6D2F9E2EE893}" srcOrd="0" destOrd="0" presId="urn:microsoft.com/office/officeart/2005/8/layout/vList3"/>
    <dgm:cxn modelId="{D7BF87BD-7076-441E-85FE-C3D50F022495}" type="presParOf" srcId="{BAC50B28-1B92-4709-9764-4FB284B9F280}" destId="{DD0D62BD-0C5F-4CCA-884C-4C3A8101493C}" srcOrd="0" destOrd="0" presId="urn:microsoft.com/office/officeart/2005/8/layout/vList3"/>
    <dgm:cxn modelId="{E9DA1464-911B-44EF-9BE7-E4A8D2DC4DC3}" type="presParOf" srcId="{DD0D62BD-0C5F-4CCA-884C-4C3A8101493C}" destId="{AA25B5C6-1314-41AF-99AF-6139DB2A8858}" srcOrd="0" destOrd="0" presId="urn:microsoft.com/office/officeart/2005/8/layout/vList3"/>
    <dgm:cxn modelId="{34A149CB-A50E-475F-90D3-92BD2422EE92}" type="presParOf" srcId="{DD0D62BD-0C5F-4CCA-884C-4C3A8101493C}" destId="{2EF72EED-527A-47E6-8916-6D2F9E2EE893}" srcOrd="1" destOrd="0" presId="urn:microsoft.com/office/officeart/2005/8/layout/vList3"/>
    <dgm:cxn modelId="{483645A8-A52D-4F20-8D83-F5A9BE5EAF84}" type="presParOf" srcId="{BAC50B28-1B92-4709-9764-4FB284B9F280}" destId="{F107FCD2-D6B4-4F55-B752-460AE9537140}" srcOrd="1" destOrd="0" presId="urn:microsoft.com/office/officeart/2005/8/layout/vList3"/>
    <dgm:cxn modelId="{074DCF94-C100-4781-B5EC-4CE32BB62932}" type="presParOf" srcId="{BAC50B28-1B92-4709-9764-4FB284B9F280}" destId="{243DDE98-85FE-49B0-B38E-FF534BC34274}" srcOrd="2" destOrd="0" presId="urn:microsoft.com/office/officeart/2005/8/layout/vList3"/>
    <dgm:cxn modelId="{BA8D8F96-36E9-4D30-A7B8-AE552954A537}" type="presParOf" srcId="{243DDE98-85FE-49B0-B38E-FF534BC34274}" destId="{B960B7B8-B147-48ED-8FFF-6B9899452255}" srcOrd="0" destOrd="0" presId="urn:microsoft.com/office/officeart/2005/8/layout/vList3"/>
    <dgm:cxn modelId="{FB191C75-D8F0-4481-B61E-AC08DB9D2647}" type="presParOf" srcId="{243DDE98-85FE-49B0-B38E-FF534BC34274}" destId="{2F100A89-FE3A-4965-89C3-5F606F1B6A3B}" srcOrd="1" destOrd="0" presId="urn:microsoft.com/office/officeart/2005/8/layout/vList3"/>
    <dgm:cxn modelId="{5A7B6240-0FB3-498A-9AD5-42A405823CF3}" type="presParOf" srcId="{BAC50B28-1B92-4709-9764-4FB284B9F280}" destId="{127BDCB0-9D3D-4469-A665-1DC4DA9B7FFB}" srcOrd="3" destOrd="0" presId="urn:microsoft.com/office/officeart/2005/8/layout/vList3"/>
    <dgm:cxn modelId="{9DADCE10-E714-446A-A402-A4F26FC9C48E}" type="presParOf" srcId="{BAC50B28-1B92-4709-9764-4FB284B9F280}" destId="{86FDBE78-51A7-4FBC-9834-56180CFC9C5E}" srcOrd="4" destOrd="0" presId="urn:microsoft.com/office/officeart/2005/8/layout/vList3"/>
    <dgm:cxn modelId="{C848AE43-F0C7-4885-A53A-1B5496E461A0}" type="presParOf" srcId="{86FDBE78-51A7-4FBC-9834-56180CFC9C5E}" destId="{0943ED03-C1C5-4FE5-A995-FE79A0811B6F}" srcOrd="0" destOrd="0" presId="urn:microsoft.com/office/officeart/2005/8/layout/vList3"/>
    <dgm:cxn modelId="{590DA293-93EE-439A-BFA3-96C13AE221A3}" type="presParOf" srcId="{86FDBE78-51A7-4FBC-9834-56180CFC9C5E}" destId="{2E479978-3A17-4737-849C-0114ABE5EEE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7788D2-FBA6-48EA-BEF0-3666508014A7}"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t-EE"/>
        </a:p>
      </dgm:t>
    </dgm:pt>
    <dgm:pt modelId="{D17C8BBA-9748-4171-A656-008B9B9A1A0E}">
      <dgm:prSet phldrT="[Tekst]" custT="1"/>
      <dgm:spPr>
        <a:xfrm>
          <a:off x="2335507" y="723667"/>
          <a:ext cx="1274162" cy="527651"/>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lgn="ctr"/>
          <a:r>
            <a:rPr lang="et-EE" sz="2400" dirty="0" smtClean="0">
              <a:solidFill>
                <a:sysClr val="window" lastClr="FFFFFF"/>
              </a:solidFill>
              <a:latin typeface="Calibri"/>
              <a:ea typeface="+mn-ea"/>
              <a:cs typeface="+mn-cs"/>
            </a:rPr>
            <a:t>LIGIPÄÄS</a:t>
          </a:r>
          <a:br>
            <a:rPr lang="et-EE" sz="2400" dirty="0" smtClean="0">
              <a:solidFill>
                <a:sysClr val="window" lastClr="FFFFFF"/>
              </a:solidFill>
              <a:latin typeface="Calibri"/>
              <a:ea typeface="+mn-ea"/>
              <a:cs typeface="+mn-cs"/>
            </a:rPr>
          </a:br>
          <a:r>
            <a:rPr lang="et-EE" sz="2400" dirty="0" smtClean="0">
              <a:solidFill>
                <a:sysClr val="window" lastClr="FFFFFF"/>
              </a:solidFill>
              <a:latin typeface="Calibri"/>
              <a:ea typeface="+mn-ea"/>
              <a:cs typeface="+mn-cs"/>
            </a:rPr>
            <a:t>Transpordiühendused, taristu, erivajadused</a:t>
          </a:r>
          <a:endParaRPr lang="et-EE" sz="2400" dirty="0">
            <a:solidFill>
              <a:sysClr val="window" lastClr="FFFFFF"/>
            </a:solidFill>
            <a:latin typeface="Calibri"/>
            <a:ea typeface="+mn-ea"/>
            <a:cs typeface="+mn-cs"/>
          </a:endParaRPr>
        </a:p>
      </dgm:t>
    </dgm:pt>
    <dgm:pt modelId="{1484546A-48FE-4514-947C-9429667AA165}" type="parTrans" cxnId="{8D53A3A8-B019-456F-B0A9-779AE3B37E78}">
      <dgm:prSet/>
      <dgm:spPr/>
      <dgm:t>
        <a:bodyPr/>
        <a:lstStyle/>
        <a:p>
          <a:endParaRPr lang="et-EE"/>
        </a:p>
      </dgm:t>
    </dgm:pt>
    <dgm:pt modelId="{5E7F292D-1568-451A-B2C9-756646E52AF9}" type="sibTrans" cxnId="{8D53A3A8-B019-456F-B0A9-779AE3B37E78}">
      <dgm:prSet/>
      <dgm:spPr/>
      <dgm:t>
        <a:bodyPr/>
        <a:lstStyle/>
        <a:p>
          <a:endParaRPr lang="et-EE"/>
        </a:p>
      </dgm:t>
    </dgm:pt>
    <dgm:pt modelId="{CF77676A-A688-411C-8287-E6FCAA1167B5}">
      <dgm:prSet phldrT="[Tekst]" custT="1"/>
      <dgm:spPr>
        <a:xfrm>
          <a:off x="2017252" y="1613422"/>
          <a:ext cx="1180936" cy="659875"/>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t-EE" sz="2400" dirty="0" smtClean="0">
              <a:solidFill>
                <a:sysClr val="window" lastClr="FFFFFF"/>
              </a:solidFill>
              <a:latin typeface="Calibri"/>
              <a:ea typeface="+mn-ea"/>
              <a:cs typeface="+mn-cs"/>
            </a:rPr>
            <a:t>KÜLALISLAHKUS</a:t>
          </a:r>
        </a:p>
        <a:p>
          <a:r>
            <a:rPr lang="et-EE" sz="2400" dirty="0" smtClean="0">
              <a:solidFill>
                <a:sysClr val="window" lastClr="FFFFFF"/>
              </a:solidFill>
              <a:latin typeface="Calibri"/>
              <a:ea typeface="+mn-ea"/>
              <a:cs typeface="+mn-cs"/>
            </a:rPr>
            <a:t>Kohalik </a:t>
          </a:r>
          <a:r>
            <a:rPr lang="et-EE" sz="2400" dirty="0">
              <a:solidFill>
                <a:sysClr val="window" lastClr="FFFFFF"/>
              </a:solidFill>
              <a:latin typeface="Calibri"/>
              <a:ea typeface="+mn-ea"/>
              <a:cs typeface="+mn-cs"/>
            </a:rPr>
            <a:t>kogukond </a:t>
          </a:r>
          <a:r>
            <a:rPr lang="et-EE" sz="2400" dirty="0" smtClean="0">
              <a:solidFill>
                <a:sysClr val="window" lastClr="FFFFFF"/>
              </a:solidFill>
              <a:latin typeface="Calibri"/>
              <a:ea typeface="+mn-ea"/>
              <a:cs typeface="+mn-cs"/>
            </a:rPr>
            <a:t>ja </a:t>
          </a:r>
          <a:r>
            <a:rPr lang="et-EE" sz="2400" dirty="0">
              <a:solidFill>
                <a:sysClr val="window" lastClr="FFFFFF"/>
              </a:solidFill>
              <a:latin typeface="Calibri"/>
              <a:ea typeface="+mn-ea"/>
              <a:cs typeface="+mn-cs"/>
            </a:rPr>
            <a:t>keskkond</a:t>
          </a:r>
        </a:p>
      </dgm:t>
    </dgm:pt>
    <dgm:pt modelId="{051CF05D-3987-478E-81D3-B561F8E1E12C}" type="parTrans" cxnId="{A0660E77-6095-43B1-8569-F086B18FADDA}">
      <dgm:prSet/>
      <dgm:spPr/>
      <dgm:t>
        <a:bodyPr/>
        <a:lstStyle/>
        <a:p>
          <a:endParaRPr lang="et-EE"/>
        </a:p>
      </dgm:t>
    </dgm:pt>
    <dgm:pt modelId="{8C067931-CBB1-4081-B2EC-2FA9E6E15B2E}" type="sibTrans" cxnId="{A0660E77-6095-43B1-8569-F086B18FADDA}">
      <dgm:prSet/>
      <dgm:spPr/>
      <dgm:t>
        <a:bodyPr/>
        <a:lstStyle/>
        <a:p>
          <a:endParaRPr lang="et-EE"/>
        </a:p>
      </dgm:t>
    </dgm:pt>
    <dgm:pt modelId="{75893973-191B-4909-A87B-21A230871E30}">
      <dgm:prSet phldrT="[Tekst]" custT="1"/>
      <dgm:spPr>
        <a:xfrm>
          <a:off x="584527" y="1596164"/>
          <a:ext cx="1224183" cy="663917"/>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t-EE" sz="2400" dirty="0" smtClean="0">
              <a:solidFill>
                <a:sysClr val="window" lastClr="FFFFFF"/>
              </a:solidFill>
              <a:latin typeface="Calibri"/>
              <a:ea typeface="+mn-ea"/>
              <a:cs typeface="+mn-cs"/>
            </a:rPr>
            <a:t>KVALITEET, USALDUSVÄÄRSUS</a:t>
          </a:r>
          <a:br>
            <a:rPr lang="et-EE" sz="2400" dirty="0" smtClean="0">
              <a:solidFill>
                <a:sysClr val="window" lastClr="FFFFFF"/>
              </a:solidFill>
              <a:latin typeface="Calibri"/>
              <a:ea typeface="+mn-ea"/>
              <a:cs typeface="+mn-cs"/>
            </a:rPr>
          </a:br>
          <a:r>
            <a:rPr lang="et-EE" sz="2400" dirty="0" smtClean="0">
              <a:solidFill>
                <a:sysClr val="window" lastClr="FFFFFF"/>
              </a:solidFill>
              <a:latin typeface="Calibri"/>
              <a:ea typeface="+mn-ea"/>
              <a:cs typeface="+mn-cs"/>
            </a:rPr>
            <a:t>Turismiteenused ja </a:t>
          </a:r>
          <a:r>
            <a:rPr lang="et-EE" sz="2400" dirty="0">
              <a:solidFill>
                <a:sysClr val="window" lastClr="FFFFFF"/>
              </a:solidFill>
              <a:latin typeface="Calibri"/>
              <a:ea typeface="+mn-ea"/>
              <a:cs typeface="+mn-cs"/>
            </a:rPr>
            <a:t>-tooted</a:t>
          </a:r>
        </a:p>
      </dgm:t>
    </dgm:pt>
    <dgm:pt modelId="{340B9D65-26E9-46FE-88B2-265FA4D8B06D}" type="parTrans" cxnId="{0E5C7CF5-3517-4AF9-81A4-6D1622AC284D}">
      <dgm:prSet/>
      <dgm:spPr/>
      <dgm:t>
        <a:bodyPr/>
        <a:lstStyle/>
        <a:p>
          <a:endParaRPr lang="et-EE"/>
        </a:p>
      </dgm:t>
    </dgm:pt>
    <dgm:pt modelId="{75581510-6B47-44DB-801F-BD0781007DE7}" type="sibTrans" cxnId="{0E5C7CF5-3517-4AF9-81A4-6D1622AC284D}">
      <dgm:prSet/>
      <dgm:spPr/>
      <dgm:t>
        <a:bodyPr/>
        <a:lstStyle/>
        <a:p>
          <a:endParaRPr lang="et-EE"/>
        </a:p>
      </dgm:t>
    </dgm:pt>
    <dgm:pt modelId="{1EB64272-0BBA-4EA6-A611-99C423AD931E}">
      <dgm:prSet phldrT="[Tekst]" custT="1"/>
      <dgm:spPr>
        <a:xfrm>
          <a:off x="276533" y="690774"/>
          <a:ext cx="1156168" cy="547696"/>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t-EE" sz="2400" dirty="0" smtClean="0">
              <a:solidFill>
                <a:sysClr val="window" lastClr="FFFFFF"/>
              </a:solidFill>
              <a:latin typeface="Calibri"/>
              <a:ea typeface="+mn-ea"/>
              <a:cs typeface="+mn-cs"/>
            </a:rPr>
            <a:t>ELAMUSED</a:t>
          </a:r>
          <a:br>
            <a:rPr lang="et-EE" sz="2400" dirty="0" smtClean="0">
              <a:solidFill>
                <a:sysClr val="window" lastClr="FFFFFF"/>
              </a:solidFill>
              <a:latin typeface="Calibri"/>
              <a:ea typeface="+mn-ea"/>
              <a:cs typeface="+mn-cs"/>
            </a:rPr>
          </a:br>
          <a:r>
            <a:rPr lang="et-EE" sz="2400" dirty="0" smtClean="0">
              <a:solidFill>
                <a:sysClr val="window" lastClr="FFFFFF"/>
              </a:solidFill>
              <a:latin typeface="Calibri"/>
              <a:ea typeface="+mn-ea"/>
              <a:cs typeface="+mn-cs"/>
            </a:rPr>
            <a:t>Atraktsioonid ja </a:t>
          </a:r>
          <a:r>
            <a:rPr lang="et-EE" sz="2400" dirty="0">
              <a:solidFill>
                <a:sysClr val="window" lastClr="FFFFFF"/>
              </a:solidFill>
              <a:latin typeface="Calibri"/>
              <a:ea typeface="+mn-ea"/>
              <a:cs typeface="+mn-cs"/>
            </a:rPr>
            <a:t>sündmused</a:t>
          </a:r>
        </a:p>
      </dgm:t>
    </dgm:pt>
    <dgm:pt modelId="{CEA759AD-E802-4AAA-BBE2-D173667FFEA1}" type="parTrans" cxnId="{B18C67C6-4980-46FB-9D1A-E3AD8F7A9CB0}">
      <dgm:prSet/>
      <dgm:spPr/>
      <dgm:t>
        <a:bodyPr/>
        <a:lstStyle/>
        <a:p>
          <a:endParaRPr lang="et-EE"/>
        </a:p>
      </dgm:t>
    </dgm:pt>
    <dgm:pt modelId="{2F754762-A529-48AC-842E-CE19EC1D4C22}" type="sibTrans" cxnId="{B18C67C6-4980-46FB-9D1A-E3AD8F7A9CB0}">
      <dgm:prSet/>
      <dgm:spPr/>
      <dgm:t>
        <a:bodyPr/>
        <a:lstStyle/>
        <a:p>
          <a:endParaRPr lang="et-EE"/>
        </a:p>
      </dgm:t>
    </dgm:pt>
    <dgm:pt modelId="{50704DB8-7F01-4A03-8123-4E0DD0241437}">
      <dgm:prSet phldrT="[Tekst]" custT="1"/>
      <dgm:spPr>
        <a:xfrm>
          <a:off x="1192895" y="-42658"/>
          <a:ext cx="1380452" cy="56709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t-EE" sz="2400" dirty="0" smtClean="0">
              <a:solidFill>
                <a:sysClr val="window" lastClr="FFFFFF"/>
              </a:solidFill>
              <a:latin typeface="Calibri"/>
              <a:ea typeface="+mn-ea"/>
              <a:cs typeface="+mn-cs"/>
            </a:rPr>
            <a:t>INSPIRATSIOON</a:t>
          </a:r>
          <a:br>
            <a:rPr lang="et-EE" sz="2400" dirty="0" smtClean="0">
              <a:solidFill>
                <a:sysClr val="window" lastClr="FFFFFF"/>
              </a:solidFill>
              <a:latin typeface="Calibri"/>
              <a:ea typeface="+mn-ea"/>
              <a:cs typeface="+mn-cs"/>
            </a:rPr>
          </a:br>
          <a:r>
            <a:rPr lang="et-EE" sz="2400" dirty="0" smtClean="0">
              <a:solidFill>
                <a:sysClr val="window" lastClr="FFFFFF"/>
              </a:solidFill>
              <a:latin typeface="Calibri"/>
              <a:ea typeface="+mn-ea"/>
              <a:cs typeface="+mn-cs"/>
            </a:rPr>
            <a:t>Turundustegevused, </a:t>
          </a:r>
        </a:p>
        <a:p>
          <a:r>
            <a:rPr lang="et-EE" sz="2400" dirty="0" smtClean="0">
              <a:solidFill>
                <a:sysClr val="window" lastClr="FFFFFF"/>
              </a:solidFill>
              <a:latin typeface="Calibri"/>
              <a:ea typeface="+mn-ea"/>
              <a:cs typeface="+mn-cs"/>
            </a:rPr>
            <a:t>info ja </a:t>
          </a:r>
          <a:r>
            <a:rPr lang="et-EE" sz="2400" dirty="0" err="1" smtClean="0">
              <a:solidFill>
                <a:sysClr val="window" lastClr="FFFFFF"/>
              </a:solidFill>
              <a:latin typeface="Calibri"/>
              <a:ea typeface="+mn-ea"/>
              <a:cs typeface="+mn-cs"/>
            </a:rPr>
            <a:t>bränd</a:t>
          </a:r>
          <a:endParaRPr lang="et-EE" sz="2400" dirty="0">
            <a:solidFill>
              <a:sysClr val="window" lastClr="FFFFFF"/>
            </a:solidFill>
            <a:latin typeface="Calibri"/>
            <a:ea typeface="+mn-ea"/>
            <a:cs typeface="+mn-cs"/>
          </a:endParaRPr>
        </a:p>
      </dgm:t>
    </dgm:pt>
    <dgm:pt modelId="{E29C43C8-697D-4F00-A2A4-405094AB568B}" type="parTrans" cxnId="{FD500E19-F7E2-4D51-B30C-DB5637B1A763}">
      <dgm:prSet/>
      <dgm:spPr/>
      <dgm:t>
        <a:bodyPr/>
        <a:lstStyle/>
        <a:p>
          <a:endParaRPr lang="et-EE"/>
        </a:p>
      </dgm:t>
    </dgm:pt>
    <dgm:pt modelId="{90D754C6-FE9E-46D2-8784-951614736A72}" type="sibTrans" cxnId="{FD500E19-F7E2-4D51-B30C-DB5637B1A763}">
      <dgm:prSet/>
      <dgm:spPr/>
      <dgm:t>
        <a:bodyPr/>
        <a:lstStyle/>
        <a:p>
          <a:endParaRPr lang="et-EE"/>
        </a:p>
      </dgm:t>
    </dgm:pt>
    <dgm:pt modelId="{6826AE4F-8DA8-4FF7-9C41-C29338A3A755}" type="pres">
      <dgm:prSet presAssocID="{297788D2-FBA6-48EA-BEF0-3666508014A7}" presName="Name0" presStyleCnt="0">
        <dgm:presLayoutVars>
          <dgm:dir/>
          <dgm:resizeHandles val="exact"/>
        </dgm:presLayoutVars>
      </dgm:prSet>
      <dgm:spPr/>
      <dgm:t>
        <a:bodyPr/>
        <a:lstStyle/>
        <a:p>
          <a:endParaRPr lang="et-EE"/>
        </a:p>
      </dgm:t>
    </dgm:pt>
    <dgm:pt modelId="{9334CEF5-A31D-479D-96BA-EBC9D9D16CCB}" type="pres">
      <dgm:prSet presAssocID="{297788D2-FBA6-48EA-BEF0-3666508014A7}" presName="cycle" presStyleCnt="0"/>
      <dgm:spPr/>
      <dgm:t>
        <a:bodyPr/>
        <a:lstStyle/>
        <a:p>
          <a:endParaRPr lang="et-EE"/>
        </a:p>
      </dgm:t>
    </dgm:pt>
    <dgm:pt modelId="{6FF63FE3-4B98-401A-806F-7704EC39AFED}" type="pres">
      <dgm:prSet presAssocID="{50704DB8-7F01-4A03-8123-4E0DD0241437}" presName="nodeFirstNode" presStyleLbl="node1" presStyleIdx="0" presStyleCnt="5">
        <dgm:presLayoutVars>
          <dgm:bulletEnabled val="1"/>
        </dgm:presLayoutVars>
      </dgm:prSet>
      <dgm:spPr/>
      <dgm:t>
        <a:bodyPr/>
        <a:lstStyle/>
        <a:p>
          <a:endParaRPr lang="et-EE"/>
        </a:p>
      </dgm:t>
    </dgm:pt>
    <dgm:pt modelId="{C1462022-0197-4D21-9950-000D2C38EDC1}" type="pres">
      <dgm:prSet presAssocID="{90D754C6-FE9E-46D2-8784-951614736A72}" presName="sibTransFirstNode" presStyleLbl="bgShp" presStyleIdx="0" presStyleCnt="1"/>
      <dgm:spPr/>
      <dgm:t>
        <a:bodyPr/>
        <a:lstStyle/>
        <a:p>
          <a:endParaRPr lang="et-EE"/>
        </a:p>
      </dgm:t>
    </dgm:pt>
    <dgm:pt modelId="{40F9CED4-3559-4191-A220-1FF8CFF67646}" type="pres">
      <dgm:prSet presAssocID="{D17C8BBA-9748-4171-A656-008B9B9A1A0E}" presName="nodeFollowingNodes" presStyleLbl="node1" presStyleIdx="1" presStyleCnt="5" custScaleX="120739" custRadScaleRad="109676" custRadScaleInc="6081">
        <dgm:presLayoutVars>
          <dgm:bulletEnabled val="1"/>
        </dgm:presLayoutVars>
      </dgm:prSet>
      <dgm:spPr>
        <a:prstGeom prst="roundRect">
          <a:avLst/>
        </a:prstGeom>
      </dgm:spPr>
      <dgm:t>
        <a:bodyPr/>
        <a:lstStyle/>
        <a:p>
          <a:endParaRPr lang="et-EE"/>
        </a:p>
      </dgm:t>
    </dgm:pt>
    <dgm:pt modelId="{E1299EDF-8976-4BB7-A309-9E7D0FF01808}" type="pres">
      <dgm:prSet presAssocID="{CF77676A-A688-411C-8287-E6FCAA1167B5}" presName="nodeFollowingNodes" presStyleLbl="node1" presStyleIdx="2" presStyleCnt="5" custScaleX="111905" custScaleY="125059" custRadScaleRad="105143" custRadScaleInc="-23874">
        <dgm:presLayoutVars>
          <dgm:bulletEnabled val="1"/>
        </dgm:presLayoutVars>
      </dgm:prSet>
      <dgm:spPr>
        <a:prstGeom prst="roundRect">
          <a:avLst/>
        </a:prstGeom>
      </dgm:spPr>
      <dgm:t>
        <a:bodyPr/>
        <a:lstStyle/>
        <a:p>
          <a:endParaRPr lang="et-EE"/>
        </a:p>
      </dgm:t>
    </dgm:pt>
    <dgm:pt modelId="{20D172EF-A9A7-415B-B66D-D83798E2B1AC}" type="pres">
      <dgm:prSet presAssocID="{75893973-191B-4909-A87B-21A230871E30}" presName="nodeFollowingNodes" presStyleLbl="node1" presStyleIdx="3" presStyleCnt="5" custScaleX="116003" custScaleY="125825" custRadScaleRad="99717" custRadScaleInc="19205">
        <dgm:presLayoutVars>
          <dgm:bulletEnabled val="1"/>
        </dgm:presLayoutVars>
      </dgm:prSet>
      <dgm:spPr>
        <a:prstGeom prst="roundRect">
          <a:avLst/>
        </a:prstGeom>
      </dgm:spPr>
      <dgm:t>
        <a:bodyPr/>
        <a:lstStyle/>
        <a:p>
          <a:endParaRPr lang="et-EE"/>
        </a:p>
      </dgm:t>
    </dgm:pt>
    <dgm:pt modelId="{CF3920AE-4FDA-4650-B562-98E1EA58E80A}" type="pres">
      <dgm:prSet presAssocID="{1EB64272-0BBA-4EA6-A611-99C423AD931E}" presName="nodeFollowingNodes" presStyleLbl="node1" presStyleIdx="4" presStyleCnt="5" custScaleX="109558" custScaleY="103799" custRadScaleRad="104532" custRadScaleInc="-2760">
        <dgm:presLayoutVars>
          <dgm:bulletEnabled val="1"/>
        </dgm:presLayoutVars>
      </dgm:prSet>
      <dgm:spPr>
        <a:prstGeom prst="roundRect">
          <a:avLst/>
        </a:prstGeom>
      </dgm:spPr>
      <dgm:t>
        <a:bodyPr/>
        <a:lstStyle/>
        <a:p>
          <a:endParaRPr lang="et-EE"/>
        </a:p>
      </dgm:t>
    </dgm:pt>
  </dgm:ptLst>
  <dgm:cxnLst>
    <dgm:cxn modelId="{0E5C7CF5-3517-4AF9-81A4-6D1622AC284D}" srcId="{297788D2-FBA6-48EA-BEF0-3666508014A7}" destId="{75893973-191B-4909-A87B-21A230871E30}" srcOrd="3" destOrd="0" parTransId="{340B9D65-26E9-46FE-88B2-265FA4D8B06D}" sibTransId="{75581510-6B47-44DB-801F-BD0781007DE7}"/>
    <dgm:cxn modelId="{1FBFFAEB-CC91-445C-A2BD-E3EB9AD8A5BD}" type="presOf" srcId="{90D754C6-FE9E-46D2-8784-951614736A72}" destId="{C1462022-0197-4D21-9950-000D2C38EDC1}" srcOrd="0" destOrd="0" presId="urn:microsoft.com/office/officeart/2005/8/layout/cycle3"/>
    <dgm:cxn modelId="{5DB61FF4-4C58-4BF6-9784-1C8E42E6885F}" type="presOf" srcId="{D17C8BBA-9748-4171-A656-008B9B9A1A0E}" destId="{40F9CED4-3559-4191-A220-1FF8CFF67646}" srcOrd="0" destOrd="0" presId="urn:microsoft.com/office/officeart/2005/8/layout/cycle3"/>
    <dgm:cxn modelId="{7006C244-EFA2-4741-8982-024A06737164}" type="presOf" srcId="{50704DB8-7F01-4A03-8123-4E0DD0241437}" destId="{6FF63FE3-4B98-401A-806F-7704EC39AFED}" srcOrd="0" destOrd="0" presId="urn:microsoft.com/office/officeart/2005/8/layout/cycle3"/>
    <dgm:cxn modelId="{49C9ADBE-D65C-43DD-8DA0-5589AA2F5566}" type="presOf" srcId="{1EB64272-0BBA-4EA6-A611-99C423AD931E}" destId="{CF3920AE-4FDA-4650-B562-98E1EA58E80A}" srcOrd="0" destOrd="0" presId="urn:microsoft.com/office/officeart/2005/8/layout/cycle3"/>
    <dgm:cxn modelId="{8D53A3A8-B019-456F-B0A9-779AE3B37E78}" srcId="{297788D2-FBA6-48EA-BEF0-3666508014A7}" destId="{D17C8BBA-9748-4171-A656-008B9B9A1A0E}" srcOrd="1" destOrd="0" parTransId="{1484546A-48FE-4514-947C-9429667AA165}" sibTransId="{5E7F292D-1568-451A-B2C9-756646E52AF9}"/>
    <dgm:cxn modelId="{B66E03DE-9444-4BA4-AFE3-BC2152F6AD27}" type="presOf" srcId="{75893973-191B-4909-A87B-21A230871E30}" destId="{20D172EF-A9A7-415B-B66D-D83798E2B1AC}" srcOrd="0" destOrd="0" presId="urn:microsoft.com/office/officeart/2005/8/layout/cycle3"/>
    <dgm:cxn modelId="{4B30E706-0502-429B-98D0-0C8B8E684154}" type="presOf" srcId="{CF77676A-A688-411C-8287-E6FCAA1167B5}" destId="{E1299EDF-8976-4BB7-A309-9E7D0FF01808}" srcOrd="0" destOrd="0" presId="urn:microsoft.com/office/officeart/2005/8/layout/cycle3"/>
    <dgm:cxn modelId="{8882027C-D8D0-470C-B9C3-EBB56545A929}" type="presOf" srcId="{297788D2-FBA6-48EA-BEF0-3666508014A7}" destId="{6826AE4F-8DA8-4FF7-9C41-C29338A3A755}" srcOrd="0" destOrd="0" presId="urn:microsoft.com/office/officeart/2005/8/layout/cycle3"/>
    <dgm:cxn modelId="{B18C67C6-4980-46FB-9D1A-E3AD8F7A9CB0}" srcId="{297788D2-FBA6-48EA-BEF0-3666508014A7}" destId="{1EB64272-0BBA-4EA6-A611-99C423AD931E}" srcOrd="4" destOrd="0" parTransId="{CEA759AD-E802-4AAA-BBE2-D173667FFEA1}" sibTransId="{2F754762-A529-48AC-842E-CE19EC1D4C22}"/>
    <dgm:cxn modelId="{FD500E19-F7E2-4D51-B30C-DB5637B1A763}" srcId="{297788D2-FBA6-48EA-BEF0-3666508014A7}" destId="{50704DB8-7F01-4A03-8123-4E0DD0241437}" srcOrd="0" destOrd="0" parTransId="{E29C43C8-697D-4F00-A2A4-405094AB568B}" sibTransId="{90D754C6-FE9E-46D2-8784-951614736A72}"/>
    <dgm:cxn modelId="{A0660E77-6095-43B1-8569-F086B18FADDA}" srcId="{297788D2-FBA6-48EA-BEF0-3666508014A7}" destId="{CF77676A-A688-411C-8287-E6FCAA1167B5}" srcOrd="2" destOrd="0" parTransId="{051CF05D-3987-478E-81D3-B561F8E1E12C}" sibTransId="{8C067931-CBB1-4081-B2EC-2FA9E6E15B2E}"/>
    <dgm:cxn modelId="{47AEAD27-E9DA-4DA1-A5FB-5CD4F7643043}" type="presParOf" srcId="{6826AE4F-8DA8-4FF7-9C41-C29338A3A755}" destId="{9334CEF5-A31D-479D-96BA-EBC9D9D16CCB}" srcOrd="0" destOrd="0" presId="urn:microsoft.com/office/officeart/2005/8/layout/cycle3"/>
    <dgm:cxn modelId="{41766B88-CC18-43F5-8F07-56B1ADFDD5B4}" type="presParOf" srcId="{9334CEF5-A31D-479D-96BA-EBC9D9D16CCB}" destId="{6FF63FE3-4B98-401A-806F-7704EC39AFED}" srcOrd="0" destOrd="0" presId="urn:microsoft.com/office/officeart/2005/8/layout/cycle3"/>
    <dgm:cxn modelId="{DE2F9E93-A083-49C6-BBA5-19268809687E}" type="presParOf" srcId="{9334CEF5-A31D-479D-96BA-EBC9D9D16CCB}" destId="{C1462022-0197-4D21-9950-000D2C38EDC1}" srcOrd="1" destOrd="0" presId="urn:microsoft.com/office/officeart/2005/8/layout/cycle3"/>
    <dgm:cxn modelId="{8BEB5618-E410-48EF-BD3A-7ABE017DCF79}" type="presParOf" srcId="{9334CEF5-A31D-479D-96BA-EBC9D9D16CCB}" destId="{40F9CED4-3559-4191-A220-1FF8CFF67646}" srcOrd="2" destOrd="0" presId="urn:microsoft.com/office/officeart/2005/8/layout/cycle3"/>
    <dgm:cxn modelId="{FE2FC28A-594F-4892-9DFA-02ECC8B25CEE}" type="presParOf" srcId="{9334CEF5-A31D-479D-96BA-EBC9D9D16CCB}" destId="{E1299EDF-8976-4BB7-A309-9E7D0FF01808}" srcOrd="3" destOrd="0" presId="urn:microsoft.com/office/officeart/2005/8/layout/cycle3"/>
    <dgm:cxn modelId="{DF800A28-EF86-4198-AAFF-77FFD96CF585}" type="presParOf" srcId="{9334CEF5-A31D-479D-96BA-EBC9D9D16CCB}" destId="{20D172EF-A9A7-415B-B66D-D83798E2B1AC}" srcOrd="4" destOrd="0" presId="urn:microsoft.com/office/officeart/2005/8/layout/cycle3"/>
    <dgm:cxn modelId="{B4150A8E-E219-4598-BFD4-25C3CDC58DF1}" type="presParOf" srcId="{9334CEF5-A31D-479D-96BA-EBC9D9D16CCB}" destId="{CF3920AE-4FDA-4650-B562-98E1EA58E80A}"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72EED-527A-47E6-8916-6D2F9E2EE893}">
      <dsp:nvSpPr>
        <dsp:cNvPr id="0" name=""/>
        <dsp:cNvSpPr/>
      </dsp:nvSpPr>
      <dsp:spPr>
        <a:xfrm rot="10800000">
          <a:off x="1584652" y="0"/>
          <a:ext cx="5178493" cy="132728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296" tIns="137160" rIns="256032" bIns="137160" numCol="1" spcCol="1270" anchor="ctr" anchorCtr="0">
          <a:noAutofit/>
        </a:bodyPr>
        <a:lstStyle/>
        <a:p>
          <a:pPr lvl="0" algn="ctr" defTabSz="1600200">
            <a:lnSpc>
              <a:spcPct val="90000"/>
            </a:lnSpc>
            <a:spcBef>
              <a:spcPct val="0"/>
            </a:spcBef>
            <a:spcAft>
              <a:spcPct val="35000"/>
            </a:spcAft>
          </a:pPr>
          <a:r>
            <a:rPr lang="et-EE" sz="3600" kern="1200" dirty="0" smtClean="0"/>
            <a:t>Aktiivsed tegevused Vesi</a:t>
          </a:r>
          <a:endParaRPr lang="et-EE" sz="3600" kern="1200" dirty="0"/>
        </a:p>
      </dsp:txBody>
      <dsp:txXfrm rot="10800000">
        <a:off x="1916473" y="0"/>
        <a:ext cx="4846672" cy="1327285"/>
      </dsp:txXfrm>
    </dsp:sp>
    <dsp:sp modelId="{AA25B5C6-1314-41AF-99AF-6139DB2A8858}">
      <dsp:nvSpPr>
        <dsp:cNvPr id="0" name=""/>
        <dsp:cNvSpPr/>
      </dsp:nvSpPr>
      <dsp:spPr>
        <a:xfrm>
          <a:off x="972535" y="3431"/>
          <a:ext cx="1327285" cy="132728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100A89-FE3A-4965-89C3-5F606F1B6A3B}">
      <dsp:nvSpPr>
        <dsp:cNvPr id="0" name=""/>
        <dsp:cNvSpPr/>
      </dsp:nvSpPr>
      <dsp:spPr>
        <a:xfrm rot="10800000">
          <a:off x="1636178" y="1726921"/>
          <a:ext cx="5178493" cy="132728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296" tIns="137160" rIns="256032" bIns="137160" numCol="1" spcCol="1270" anchor="ctr" anchorCtr="0">
          <a:noAutofit/>
        </a:bodyPr>
        <a:lstStyle/>
        <a:p>
          <a:pPr lvl="0" algn="ctr" defTabSz="1600200">
            <a:lnSpc>
              <a:spcPct val="90000"/>
            </a:lnSpc>
            <a:spcBef>
              <a:spcPct val="0"/>
            </a:spcBef>
            <a:spcAft>
              <a:spcPct val="35000"/>
            </a:spcAft>
          </a:pPr>
          <a:r>
            <a:rPr lang="et-EE" sz="3600" kern="1200" dirty="0" smtClean="0"/>
            <a:t>Kaitsealad (Rahvuspargid)</a:t>
          </a:r>
          <a:endParaRPr lang="et-EE" sz="3600" kern="1200" dirty="0"/>
        </a:p>
      </dsp:txBody>
      <dsp:txXfrm rot="10800000">
        <a:off x="1967999" y="1726921"/>
        <a:ext cx="4846672" cy="1327285"/>
      </dsp:txXfrm>
    </dsp:sp>
    <dsp:sp modelId="{B960B7B8-B147-48ED-8FFF-6B9899452255}">
      <dsp:nvSpPr>
        <dsp:cNvPr id="0" name=""/>
        <dsp:cNvSpPr/>
      </dsp:nvSpPr>
      <dsp:spPr>
        <a:xfrm>
          <a:off x="972535" y="1726921"/>
          <a:ext cx="1327285" cy="13272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479978-3A17-4737-849C-0114ABE5EEE6}">
      <dsp:nvSpPr>
        <dsp:cNvPr id="0" name=""/>
        <dsp:cNvSpPr/>
      </dsp:nvSpPr>
      <dsp:spPr>
        <a:xfrm rot="10800000">
          <a:off x="1636178" y="3450411"/>
          <a:ext cx="5178493" cy="1327285"/>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296" tIns="137160" rIns="256032" bIns="137160" numCol="1" spcCol="1270" anchor="ctr" anchorCtr="0">
          <a:noAutofit/>
        </a:bodyPr>
        <a:lstStyle/>
        <a:p>
          <a:pPr lvl="0" algn="ctr" defTabSz="1600200">
            <a:lnSpc>
              <a:spcPct val="90000"/>
            </a:lnSpc>
            <a:spcBef>
              <a:spcPct val="0"/>
            </a:spcBef>
            <a:spcAft>
              <a:spcPct val="35000"/>
            </a:spcAft>
          </a:pPr>
          <a:r>
            <a:rPr lang="et-EE" sz="3600" kern="1200" dirty="0" smtClean="0"/>
            <a:t>Loodusvaatlused</a:t>
          </a:r>
          <a:endParaRPr lang="et-EE" sz="3600" kern="1200" dirty="0"/>
        </a:p>
      </dsp:txBody>
      <dsp:txXfrm rot="10800000">
        <a:off x="1967999" y="3450411"/>
        <a:ext cx="4846672" cy="1327285"/>
      </dsp:txXfrm>
    </dsp:sp>
    <dsp:sp modelId="{0943ED03-C1C5-4FE5-A995-FE79A0811B6F}">
      <dsp:nvSpPr>
        <dsp:cNvPr id="0" name=""/>
        <dsp:cNvSpPr/>
      </dsp:nvSpPr>
      <dsp:spPr>
        <a:xfrm>
          <a:off x="972535" y="3450411"/>
          <a:ext cx="1327285" cy="132728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62022-0197-4D21-9950-000D2C38EDC1}">
      <dsp:nvSpPr>
        <dsp:cNvPr id="0" name=""/>
        <dsp:cNvSpPr/>
      </dsp:nvSpPr>
      <dsp:spPr>
        <a:xfrm>
          <a:off x="1130559" y="-135006"/>
          <a:ext cx="6356232" cy="6356232"/>
        </a:xfrm>
        <a:prstGeom prst="circularArrow">
          <a:avLst>
            <a:gd name="adj1" fmla="val 5544"/>
            <a:gd name="adj2" fmla="val 330680"/>
            <a:gd name="adj3" fmla="val 13758768"/>
            <a:gd name="adj4" fmla="val 17396415"/>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63FE3-4B98-401A-806F-7704EC39AFED}">
      <dsp:nvSpPr>
        <dsp:cNvPr id="0" name=""/>
        <dsp:cNvSpPr/>
      </dsp:nvSpPr>
      <dsp:spPr>
        <a:xfrm>
          <a:off x="2809481" y="-93745"/>
          <a:ext cx="2998387" cy="1499193"/>
        </a:xfrm>
        <a:prstGeom prst="round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INSPIRATSIOON</a:t>
          </a:r>
          <a:br>
            <a:rPr lang="et-EE" sz="2400" kern="1200" dirty="0" smtClean="0">
              <a:solidFill>
                <a:sysClr val="window" lastClr="FFFFFF"/>
              </a:solidFill>
              <a:latin typeface="Calibri"/>
              <a:ea typeface="+mn-ea"/>
              <a:cs typeface="+mn-cs"/>
            </a:rPr>
          </a:br>
          <a:r>
            <a:rPr lang="et-EE" sz="2400" kern="1200" dirty="0" smtClean="0">
              <a:solidFill>
                <a:sysClr val="window" lastClr="FFFFFF"/>
              </a:solidFill>
              <a:latin typeface="Calibri"/>
              <a:ea typeface="+mn-ea"/>
              <a:cs typeface="+mn-cs"/>
            </a:rPr>
            <a:t>Turundustegevused, </a:t>
          </a:r>
        </a:p>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info ja </a:t>
          </a:r>
          <a:r>
            <a:rPr lang="et-EE" sz="2400" kern="1200" dirty="0" err="1" smtClean="0">
              <a:solidFill>
                <a:sysClr val="window" lastClr="FFFFFF"/>
              </a:solidFill>
              <a:latin typeface="Calibri"/>
              <a:ea typeface="+mn-ea"/>
              <a:cs typeface="+mn-cs"/>
            </a:rPr>
            <a:t>bränd</a:t>
          </a:r>
          <a:endParaRPr lang="et-EE" sz="2400" kern="1200" dirty="0">
            <a:solidFill>
              <a:sysClr val="window" lastClr="FFFFFF"/>
            </a:solidFill>
            <a:latin typeface="Calibri"/>
            <a:ea typeface="+mn-ea"/>
            <a:cs typeface="+mn-cs"/>
          </a:endParaRPr>
        </a:p>
      </dsp:txBody>
      <dsp:txXfrm>
        <a:off x="2882666" y="-20560"/>
        <a:ext cx="2852017" cy="1352823"/>
      </dsp:txXfrm>
    </dsp:sp>
    <dsp:sp modelId="{40F9CED4-3559-4191-A220-1FF8CFF67646}">
      <dsp:nvSpPr>
        <dsp:cNvPr id="0" name=""/>
        <dsp:cNvSpPr/>
      </dsp:nvSpPr>
      <dsp:spPr>
        <a:xfrm>
          <a:off x="5164752" y="1879934"/>
          <a:ext cx="3620223" cy="1499193"/>
        </a:xfrm>
        <a:prstGeom prst="roundRec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LIGIPÄÄS</a:t>
          </a:r>
          <a:br>
            <a:rPr lang="et-EE" sz="2400" kern="1200" dirty="0" smtClean="0">
              <a:solidFill>
                <a:sysClr val="window" lastClr="FFFFFF"/>
              </a:solidFill>
              <a:latin typeface="Calibri"/>
              <a:ea typeface="+mn-ea"/>
              <a:cs typeface="+mn-cs"/>
            </a:rPr>
          </a:br>
          <a:r>
            <a:rPr lang="et-EE" sz="2400" kern="1200" dirty="0" smtClean="0">
              <a:solidFill>
                <a:sysClr val="window" lastClr="FFFFFF"/>
              </a:solidFill>
              <a:latin typeface="Calibri"/>
              <a:ea typeface="+mn-ea"/>
              <a:cs typeface="+mn-cs"/>
            </a:rPr>
            <a:t>Transpordiühendused, taristu, erivajadused</a:t>
          </a:r>
          <a:endParaRPr lang="et-EE" sz="2400" kern="1200" dirty="0">
            <a:solidFill>
              <a:sysClr val="window" lastClr="FFFFFF"/>
            </a:solidFill>
            <a:latin typeface="Calibri"/>
            <a:ea typeface="+mn-ea"/>
            <a:cs typeface="+mn-cs"/>
          </a:endParaRPr>
        </a:p>
      </dsp:txBody>
      <dsp:txXfrm>
        <a:off x="5237937" y="1953119"/>
        <a:ext cx="3473853" cy="1352823"/>
      </dsp:txXfrm>
    </dsp:sp>
    <dsp:sp modelId="{E1299EDF-8976-4BB7-A309-9E7D0FF01808}">
      <dsp:nvSpPr>
        <dsp:cNvPr id="0" name=""/>
        <dsp:cNvSpPr/>
      </dsp:nvSpPr>
      <dsp:spPr>
        <a:xfrm>
          <a:off x="4824528" y="4248482"/>
          <a:ext cx="3355345" cy="1874876"/>
        </a:xfrm>
        <a:prstGeom prst="roundRec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KÜLALISLAHKUS</a:t>
          </a:r>
        </a:p>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Kohalik </a:t>
          </a:r>
          <a:r>
            <a:rPr lang="et-EE" sz="2400" kern="1200" dirty="0">
              <a:solidFill>
                <a:sysClr val="window" lastClr="FFFFFF"/>
              </a:solidFill>
              <a:latin typeface="Calibri"/>
              <a:ea typeface="+mn-ea"/>
              <a:cs typeface="+mn-cs"/>
            </a:rPr>
            <a:t>kogukond </a:t>
          </a:r>
          <a:r>
            <a:rPr lang="et-EE" sz="2400" kern="1200" dirty="0" smtClean="0">
              <a:solidFill>
                <a:sysClr val="window" lastClr="FFFFFF"/>
              </a:solidFill>
              <a:latin typeface="Calibri"/>
              <a:ea typeface="+mn-ea"/>
              <a:cs typeface="+mn-cs"/>
            </a:rPr>
            <a:t>ja </a:t>
          </a:r>
          <a:r>
            <a:rPr lang="et-EE" sz="2400" kern="1200" dirty="0">
              <a:solidFill>
                <a:sysClr val="window" lastClr="FFFFFF"/>
              </a:solidFill>
              <a:latin typeface="Calibri"/>
              <a:ea typeface="+mn-ea"/>
              <a:cs typeface="+mn-cs"/>
            </a:rPr>
            <a:t>keskkond</a:t>
          </a:r>
        </a:p>
      </dsp:txBody>
      <dsp:txXfrm>
        <a:off x="4916052" y="4340006"/>
        <a:ext cx="3172297" cy="1691828"/>
      </dsp:txXfrm>
    </dsp:sp>
    <dsp:sp modelId="{20D172EF-A9A7-415B-B66D-D83798E2B1AC}">
      <dsp:nvSpPr>
        <dsp:cNvPr id="0" name=""/>
        <dsp:cNvSpPr/>
      </dsp:nvSpPr>
      <dsp:spPr>
        <a:xfrm>
          <a:off x="576063" y="4248454"/>
          <a:ext cx="3478219" cy="1886360"/>
        </a:xfrm>
        <a:prstGeom prst="roundRec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KVALITEET, USALDUSVÄÄRSUS</a:t>
          </a:r>
          <a:br>
            <a:rPr lang="et-EE" sz="2400" kern="1200" dirty="0" smtClean="0">
              <a:solidFill>
                <a:sysClr val="window" lastClr="FFFFFF"/>
              </a:solidFill>
              <a:latin typeface="Calibri"/>
              <a:ea typeface="+mn-ea"/>
              <a:cs typeface="+mn-cs"/>
            </a:rPr>
          </a:br>
          <a:r>
            <a:rPr lang="et-EE" sz="2400" kern="1200" dirty="0" smtClean="0">
              <a:solidFill>
                <a:sysClr val="window" lastClr="FFFFFF"/>
              </a:solidFill>
              <a:latin typeface="Calibri"/>
              <a:ea typeface="+mn-ea"/>
              <a:cs typeface="+mn-cs"/>
            </a:rPr>
            <a:t>Turismiteenused ja </a:t>
          </a:r>
          <a:r>
            <a:rPr lang="et-EE" sz="2400" kern="1200" dirty="0">
              <a:solidFill>
                <a:sysClr val="window" lastClr="FFFFFF"/>
              </a:solidFill>
              <a:latin typeface="Calibri"/>
              <a:ea typeface="+mn-ea"/>
              <a:cs typeface="+mn-cs"/>
            </a:rPr>
            <a:t>-tooted</a:t>
          </a:r>
        </a:p>
      </dsp:txBody>
      <dsp:txXfrm>
        <a:off x="668148" y="4340539"/>
        <a:ext cx="3294049" cy="1702190"/>
      </dsp:txXfrm>
    </dsp:sp>
    <dsp:sp modelId="{CF3920AE-4FDA-4650-B562-98E1EA58E80A}">
      <dsp:nvSpPr>
        <dsp:cNvPr id="0" name=""/>
        <dsp:cNvSpPr/>
      </dsp:nvSpPr>
      <dsp:spPr>
        <a:xfrm>
          <a:off x="0" y="1790998"/>
          <a:ext cx="3284973" cy="1556148"/>
        </a:xfrm>
        <a:prstGeom prst="roundRec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t-EE" sz="2400" kern="1200" dirty="0" smtClean="0">
              <a:solidFill>
                <a:sysClr val="window" lastClr="FFFFFF"/>
              </a:solidFill>
              <a:latin typeface="Calibri"/>
              <a:ea typeface="+mn-ea"/>
              <a:cs typeface="+mn-cs"/>
            </a:rPr>
            <a:t>ELAMUSED</a:t>
          </a:r>
          <a:br>
            <a:rPr lang="et-EE" sz="2400" kern="1200" dirty="0" smtClean="0">
              <a:solidFill>
                <a:sysClr val="window" lastClr="FFFFFF"/>
              </a:solidFill>
              <a:latin typeface="Calibri"/>
              <a:ea typeface="+mn-ea"/>
              <a:cs typeface="+mn-cs"/>
            </a:rPr>
          </a:br>
          <a:r>
            <a:rPr lang="et-EE" sz="2400" kern="1200" dirty="0" smtClean="0">
              <a:solidFill>
                <a:sysClr val="window" lastClr="FFFFFF"/>
              </a:solidFill>
              <a:latin typeface="Calibri"/>
              <a:ea typeface="+mn-ea"/>
              <a:cs typeface="+mn-cs"/>
            </a:rPr>
            <a:t>Atraktsioonid ja </a:t>
          </a:r>
          <a:r>
            <a:rPr lang="et-EE" sz="2400" kern="1200" dirty="0">
              <a:solidFill>
                <a:sysClr val="window" lastClr="FFFFFF"/>
              </a:solidFill>
              <a:latin typeface="Calibri"/>
              <a:ea typeface="+mn-ea"/>
              <a:cs typeface="+mn-cs"/>
            </a:rPr>
            <a:t>sündmused</a:t>
          </a:r>
        </a:p>
      </dsp:txBody>
      <dsp:txXfrm>
        <a:off x="75965" y="1866963"/>
        <a:ext cx="3133043" cy="14042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02896ADB-75F5-4067-B308-4B749060EC5D}" type="datetimeFigureOut">
              <a:rPr lang="et-EE" smtClean="0"/>
              <a:t>4.02.2015</a:t>
            </a:fld>
            <a:endParaRPr lang="et-EE"/>
          </a:p>
        </p:txBody>
      </p:sp>
      <p:sp>
        <p:nvSpPr>
          <p:cNvPr id="4" name="Jaluse kohatäide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FF0E9DBA-69BF-4AC2-821A-B0107B5748EB}" type="slidenum">
              <a:rPr lang="et-EE" smtClean="0"/>
              <a:t>‹#›</a:t>
            </a:fld>
            <a:endParaRPr lang="et-EE"/>
          </a:p>
        </p:txBody>
      </p:sp>
    </p:spTree>
    <p:extLst>
      <p:ext uri="{BB962C8B-B14F-4D97-AF65-F5344CB8AC3E}">
        <p14:creationId xmlns:p14="http://schemas.microsoft.com/office/powerpoint/2010/main" val="1951057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F4FA64E-E3C8-4A7B-A18B-6D7AAAA61803}" type="datetimeFigureOut">
              <a:rPr lang="et-EE" smtClean="0"/>
              <a:t>4.02.2015</a:t>
            </a:fld>
            <a:endParaRPr lang="et-EE"/>
          </a:p>
        </p:txBody>
      </p:sp>
      <p:sp>
        <p:nvSpPr>
          <p:cNvPr id="4" name="Slaidi pildi kohatäide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6" name="Jaluse kohatäid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09661B3-B311-4FFC-93B0-A9D4B5AF9C9D}" type="slidenum">
              <a:rPr lang="et-EE" smtClean="0"/>
              <a:t>‹#›</a:t>
            </a:fld>
            <a:endParaRPr lang="et-EE"/>
          </a:p>
        </p:txBody>
      </p:sp>
    </p:spTree>
    <p:extLst>
      <p:ext uri="{BB962C8B-B14F-4D97-AF65-F5344CB8AC3E}">
        <p14:creationId xmlns:p14="http://schemas.microsoft.com/office/powerpoint/2010/main" val="1012138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cotourism.e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i="0" kern="1200" dirty="0" smtClean="0">
                <a:solidFill>
                  <a:schemeClr val="tx1"/>
                </a:solidFill>
                <a:effectLst/>
                <a:latin typeface="+mn-lt"/>
                <a:ea typeface="+mn-ea"/>
                <a:cs typeface="+mn-cs"/>
              </a:rPr>
              <a:t>Säästva turismi all mõistetakse kogu turismisektori vastavust säästva arengu põhimõtetele. Säästva turismi mõiste hõlmab ka massiturismi, nii lennu- ja laevaliine, restorane, hotelle, kuurorte jne. kõigil ja kõikjal tuleb kohandada end säästva arengu nõuetega. </a:t>
            </a:r>
          </a:p>
          <a:p>
            <a:pPr marL="0" marR="0" indent="0" algn="l" defTabSz="914400" rtl="0" eaLnBrk="1" fontAlgn="auto" latinLnBrk="0" hangingPunct="1">
              <a:lnSpc>
                <a:spcPct val="100000"/>
              </a:lnSpc>
              <a:spcBef>
                <a:spcPts val="0"/>
              </a:spcBef>
              <a:spcAft>
                <a:spcPts val="0"/>
              </a:spcAft>
              <a:buClrTx/>
              <a:buSzTx/>
              <a:buFontTx/>
              <a:buNone/>
              <a:tabLst/>
              <a:defRPr/>
            </a:pPr>
            <a:endParaRPr lang="et-EE"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t-EE" sz="1200" i="0" kern="1200" dirty="0" smtClean="0">
                <a:solidFill>
                  <a:schemeClr val="tx1"/>
                </a:solidFill>
                <a:effectLst/>
                <a:latin typeface="+mn-lt"/>
                <a:ea typeface="+mn-ea"/>
                <a:cs typeface="+mn-cs"/>
              </a:rPr>
              <a:t>Säästva turismi eriliik- </a:t>
            </a:r>
            <a:r>
              <a:rPr lang="et-EE" sz="1200" i="0" kern="1200" dirty="0" err="1" smtClean="0">
                <a:solidFill>
                  <a:schemeClr val="tx1"/>
                </a:solidFill>
                <a:effectLst/>
                <a:latin typeface="+mn-lt"/>
                <a:ea typeface="+mn-ea"/>
                <a:cs typeface="+mn-cs"/>
              </a:rPr>
              <a:t>ökoturism</a:t>
            </a:r>
            <a:r>
              <a:rPr lang="et-EE" sz="1200" i="0" kern="1200" dirty="0" smtClean="0">
                <a:solidFill>
                  <a:schemeClr val="tx1"/>
                </a:solidFill>
                <a:effectLst/>
                <a:latin typeface="+mn-lt"/>
                <a:ea typeface="+mn-ea"/>
                <a:cs typeface="+mn-cs"/>
              </a:rPr>
              <a:t>. </a:t>
            </a:r>
            <a:r>
              <a:rPr lang="et-EE" sz="1200" i="0" kern="1200" dirty="0" err="1" smtClean="0">
                <a:solidFill>
                  <a:schemeClr val="tx1"/>
                </a:solidFill>
                <a:effectLst/>
                <a:latin typeface="+mn-lt"/>
                <a:ea typeface="+mn-ea"/>
                <a:cs typeface="+mn-cs"/>
              </a:rPr>
              <a:t>Ökoturism</a:t>
            </a:r>
            <a:r>
              <a:rPr lang="et-EE" sz="1200" i="0" kern="1200" dirty="0" smtClean="0">
                <a:solidFill>
                  <a:schemeClr val="tx1"/>
                </a:solidFill>
                <a:effectLst/>
                <a:latin typeface="+mn-lt"/>
                <a:ea typeface="+mn-ea"/>
                <a:cs typeface="+mn-cs"/>
              </a:rPr>
              <a:t> on vastutustundlik reisimine, mis toetab loodus- ja kultuuripärandi säilimist ning kohalike elanike heaolu (</a:t>
            </a:r>
            <a:r>
              <a:rPr lang="et-EE" sz="1200" b="1" i="0" kern="1200" dirty="0" smtClean="0">
                <a:solidFill>
                  <a:schemeClr val="tx1"/>
                </a:solidFill>
                <a:effectLst/>
                <a:latin typeface="+mn-lt"/>
                <a:ea typeface="+mn-ea"/>
                <a:cs typeface="+mn-cs"/>
                <a:hlinkClick r:id="rId3"/>
              </a:rPr>
              <a:t>Eesti </a:t>
            </a:r>
            <a:r>
              <a:rPr lang="et-EE" sz="1200" b="1" i="0" kern="1200" dirty="0" err="1" smtClean="0">
                <a:solidFill>
                  <a:schemeClr val="tx1"/>
                </a:solidFill>
                <a:effectLst/>
                <a:latin typeface="+mn-lt"/>
                <a:ea typeface="+mn-ea"/>
                <a:cs typeface="+mn-cs"/>
                <a:hlinkClick r:id="rId3"/>
              </a:rPr>
              <a:t>Ökoturismi</a:t>
            </a:r>
            <a:r>
              <a:rPr lang="et-EE" sz="1200" b="1" i="0" kern="1200" dirty="0" smtClean="0">
                <a:solidFill>
                  <a:schemeClr val="tx1"/>
                </a:solidFill>
                <a:effectLst/>
                <a:latin typeface="+mn-lt"/>
                <a:ea typeface="+mn-ea"/>
                <a:cs typeface="+mn-cs"/>
                <a:hlinkClick r:id="rId3"/>
              </a:rPr>
              <a:t> Ühenduse</a:t>
            </a:r>
            <a:r>
              <a:rPr lang="et-EE" sz="1200" i="0" kern="1200" dirty="0" smtClean="0">
                <a:solidFill>
                  <a:schemeClr val="tx1"/>
                </a:solidFill>
                <a:effectLst/>
                <a:latin typeface="+mn-lt"/>
                <a:ea typeface="+mn-ea"/>
                <a:cs typeface="+mn-cs"/>
              </a:rPr>
              <a:t> definitsioon). </a:t>
            </a:r>
            <a:br>
              <a:rPr lang="et-EE" sz="1200" i="0" kern="1200" dirty="0" smtClean="0">
                <a:solidFill>
                  <a:schemeClr val="tx1"/>
                </a:solidFill>
                <a:effectLst/>
                <a:latin typeface="+mn-lt"/>
                <a:ea typeface="+mn-ea"/>
                <a:cs typeface="+mn-cs"/>
              </a:rPr>
            </a:br>
            <a:r>
              <a:rPr lang="et-EE" sz="1200" i="0" kern="1200" dirty="0" smtClean="0">
                <a:solidFill>
                  <a:schemeClr val="tx1"/>
                </a:solidFill>
                <a:effectLst/>
                <a:latin typeface="+mn-lt"/>
                <a:ea typeface="+mn-ea"/>
                <a:cs typeface="+mn-cs"/>
              </a:rPr>
              <a:t>Säästva turismi erivormiks on </a:t>
            </a:r>
            <a:r>
              <a:rPr lang="et-EE" sz="1200" i="0" kern="1200" dirty="0" err="1" smtClean="0">
                <a:solidFill>
                  <a:schemeClr val="tx1"/>
                </a:solidFill>
                <a:effectLst/>
                <a:latin typeface="+mn-lt"/>
                <a:ea typeface="+mn-ea"/>
                <a:cs typeface="+mn-cs"/>
              </a:rPr>
              <a:t>ökoturism</a:t>
            </a:r>
            <a:r>
              <a:rPr lang="et-EE" sz="1200" i="0" kern="1200" dirty="0" smtClean="0">
                <a:solidFill>
                  <a:schemeClr val="tx1"/>
                </a:solidFill>
                <a:effectLst/>
                <a:latin typeface="+mn-lt"/>
                <a:ea typeface="+mn-ea"/>
                <a:cs typeface="+mn-cs"/>
              </a:rPr>
              <a:t> - väiksema mahuline kvaliteetturism, mis seab eesmärgiks suurendada reisijate teadmisi ja kultuurilist mõistmist. </a:t>
            </a:r>
            <a:r>
              <a:rPr lang="et-EE" sz="1200" i="0" kern="1200" dirty="0" err="1" smtClean="0">
                <a:solidFill>
                  <a:schemeClr val="tx1"/>
                </a:solidFill>
                <a:effectLst/>
                <a:latin typeface="+mn-lt"/>
                <a:ea typeface="+mn-ea"/>
                <a:cs typeface="+mn-cs"/>
              </a:rPr>
              <a:t>Ökoturismi</a:t>
            </a:r>
            <a:r>
              <a:rPr lang="et-EE" sz="1200" i="0" kern="1200" dirty="0" smtClean="0">
                <a:solidFill>
                  <a:schemeClr val="tx1"/>
                </a:solidFill>
                <a:effectLst/>
                <a:latin typeface="+mn-lt"/>
                <a:ea typeface="+mn-ea"/>
                <a:cs typeface="+mn-cs"/>
              </a:rPr>
              <a:t> all mõistetakse eelkõige väljaspool otseseid turismirajatisi aset leidvaid tegevusi.</a:t>
            </a:r>
          </a:p>
          <a:p>
            <a:pPr marL="0" marR="0" indent="0" algn="l" defTabSz="914400" rtl="0" eaLnBrk="1" fontAlgn="auto" latinLnBrk="0" hangingPunct="1">
              <a:lnSpc>
                <a:spcPct val="100000"/>
              </a:lnSpc>
              <a:spcBef>
                <a:spcPts val="0"/>
              </a:spcBef>
              <a:spcAft>
                <a:spcPts val="0"/>
              </a:spcAft>
              <a:buClrTx/>
              <a:buSzTx/>
              <a:buFontTx/>
              <a:buNone/>
              <a:tabLst/>
              <a:defRPr/>
            </a:pPr>
            <a:endParaRPr lang="et-E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Mõisted loodusturism ja </a:t>
            </a:r>
            <a:r>
              <a:rPr lang="et-EE" dirty="0" err="1" smtClean="0"/>
              <a:t>maaturism</a:t>
            </a:r>
            <a:r>
              <a:rPr lang="et-EE" dirty="0" smtClean="0"/>
              <a:t> seevastu viitavad kohale, k u s reisitakse (esimene hõlmab loodust, teine aga nii loodust kui ka kultuuriväärtusi väljaspool suuremaid linnu), kuid ei pruugi sisaldada endas ei loodushoidu ega kohaliku rahva huvide kaitset.</a:t>
            </a:r>
            <a:r>
              <a:rPr lang="et-EE" sz="1200" i="0" kern="1200" dirty="0" smtClean="0">
                <a:solidFill>
                  <a:schemeClr val="tx1"/>
                </a:solidFill>
                <a:effectLst/>
                <a:latin typeface="+mn-lt"/>
                <a:ea typeface="+mn-ea"/>
                <a:cs typeface="+mn-cs"/>
              </a:rPr>
              <a:t/>
            </a:r>
            <a:br>
              <a:rPr lang="et-EE" sz="1200" i="0" kern="1200" dirty="0" smtClean="0">
                <a:solidFill>
                  <a:schemeClr val="tx1"/>
                </a:solidFill>
                <a:effectLst/>
                <a:latin typeface="+mn-lt"/>
                <a:ea typeface="+mn-ea"/>
                <a:cs typeface="+mn-cs"/>
              </a:rPr>
            </a:br>
            <a:endParaRPr lang="et-EE" baseline="0" dirty="0" smtClean="0"/>
          </a:p>
          <a:p>
            <a:endParaRPr lang="et-EE" baseline="0" dirty="0" smtClean="0"/>
          </a:p>
          <a:p>
            <a:endParaRPr lang="et-EE" dirty="0" smtClean="0"/>
          </a:p>
          <a:p>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2</a:t>
            </a:fld>
            <a:endParaRPr lang="et-EE"/>
          </a:p>
        </p:txBody>
      </p:sp>
    </p:spTree>
    <p:extLst>
      <p:ext uri="{BB962C8B-B14F-4D97-AF65-F5344CB8AC3E}">
        <p14:creationId xmlns:p14="http://schemas.microsoft.com/office/powerpoint/2010/main" val="194858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Ettevõtjatele</a:t>
            </a:r>
            <a:r>
              <a:rPr lang="et-EE" baseline="0" dirty="0" smtClean="0"/>
              <a:t> ja organisatsioonidele loodud sisuleht, kust leiab erinevaid juhendmaterjale roheliste põhimõtete juurutamisel. </a:t>
            </a:r>
            <a:endParaRPr lang="et-EE" dirty="0" smtClean="0"/>
          </a:p>
          <a:p>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13</a:t>
            </a:fld>
            <a:endParaRPr lang="et-EE"/>
          </a:p>
        </p:txBody>
      </p:sp>
    </p:spTree>
    <p:extLst>
      <p:ext uri="{BB962C8B-B14F-4D97-AF65-F5344CB8AC3E}">
        <p14:creationId xmlns:p14="http://schemas.microsoft.com/office/powerpoint/2010/main" val="3187180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www.puhkaeestis.ee keskkonnateadlikule külastajale</a:t>
            </a:r>
            <a:r>
              <a:rPr lang="et-EE" baseline="0" dirty="0" smtClean="0"/>
              <a:t> </a:t>
            </a:r>
            <a:r>
              <a:rPr lang="et-EE" dirty="0" smtClean="0"/>
              <a:t>loodud „roheliste“ toodete valik. Külastaja leht.</a:t>
            </a:r>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14</a:t>
            </a:fld>
            <a:endParaRPr lang="et-EE"/>
          </a:p>
        </p:txBody>
      </p:sp>
    </p:spTree>
    <p:extLst>
      <p:ext uri="{BB962C8B-B14F-4D97-AF65-F5344CB8AC3E}">
        <p14:creationId xmlns:p14="http://schemas.microsoft.com/office/powerpoint/2010/main" val="3449714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Säästev areng tuli kõnepruuki juba 1992. aastal. Eesti oli üks esimesi riike, kes töötas välja Säästva Arengu Agenda 1995. aastal. </a:t>
            </a:r>
          </a:p>
        </p:txBody>
      </p:sp>
      <p:sp>
        <p:nvSpPr>
          <p:cNvPr id="4" name="Slide Number Placeholder 3"/>
          <p:cNvSpPr>
            <a:spLocks noGrp="1"/>
          </p:cNvSpPr>
          <p:nvPr>
            <p:ph type="sldNum" sz="quarter" idx="10"/>
          </p:nvPr>
        </p:nvSpPr>
        <p:spPr/>
        <p:txBody>
          <a:bodyPr/>
          <a:lstStyle/>
          <a:p>
            <a:fld id="{609661B3-B311-4FFC-93B0-A9D4B5AF9C9D}" type="slidenum">
              <a:rPr lang="et-EE" smtClean="0"/>
              <a:t>3</a:t>
            </a:fld>
            <a:endParaRPr lang="et-EE"/>
          </a:p>
        </p:txBody>
      </p:sp>
    </p:spTree>
    <p:extLst>
      <p:ext uri="{BB962C8B-B14F-4D97-AF65-F5344CB8AC3E}">
        <p14:creationId xmlns:p14="http://schemas.microsoft.com/office/powerpoint/2010/main" val="45293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sz="1200" kern="1200" dirty="0" smtClean="0">
                <a:solidFill>
                  <a:schemeClr val="tx1"/>
                </a:solidFill>
                <a:effectLst/>
                <a:latin typeface="+mn-lt"/>
                <a:ea typeface="+mn-ea"/>
                <a:cs typeface="+mn-cs"/>
              </a:rPr>
              <a:t>Eesti on veerikas maa. Vesi on oluline sõnum Eesti kui loodusturismi sihtkoha turundamisel ja eeldus elamuslike loodusturismi toodete arendamisel. </a:t>
            </a:r>
            <a:endParaRPr lang="et-EE" dirty="0" smtClean="0"/>
          </a:p>
          <a:p>
            <a:r>
              <a:rPr lang="et-EE" dirty="0" smtClean="0"/>
              <a:t>Loodusvaatlused:</a:t>
            </a:r>
            <a:r>
              <a:rPr lang="et-EE" baseline="0" dirty="0" smtClean="0"/>
              <a:t> taimevaatlused, putukavaatlused, loodustuurid (orhideed, kiilivaatlused). </a:t>
            </a:r>
          </a:p>
          <a:p>
            <a:endParaRPr lang="et-EE" baseline="0" dirty="0" smtClean="0"/>
          </a:p>
          <a:p>
            <a:r>
              <a:rPr lang="et-EE" baseline="0" dirty="0" smtClean="0"/>
              <a:t>Loodusturismi sihtrühmad laial laastus 2 gruppi: Linnaturist, kes otsib vaheldust, 2. Süvavaatlejad, teadlikud loodushuvilised ja matkajad. </a:t>
            </a:r>
          </a:p>
          <a:p>
            <a:endParaRPr lang="et-EE" baseline="0" dirty="0" smtClean="0"/>
          </a:p>
          <a:p>
            <a:r>
              <a:rPr lang="et-EE" baseline="0" dirty="0" smtClean="0"/>
              <a:t>Linnuvaatlus, imetajate vaatlus (karu, põder, kobras), geoloogilised tuurid. </a:t>
            </a:r>
          </a:p>
          <a:p>
            <a:endParaRPr lang="et-EE" sz="1200" kern="1200" dirty="0" smtClean="0">
              <a:solidFill>
                <a:schemeClr val="tx1"/>
              </a:solidFill>
              <a:effectLst/>
              <a:latin typeface="+mn-lt"/>
              <a:ea typeface="+mn-ea"/>
              <a:cs typeface="+mn-cs"/>
            </a:endParaRPr>
          </a:p>
          <a:p>
            <a:r>
              <a:rPr lang="et-EE" sz="1200" kern="1200" dirty="0" smtClean="0">
                <a:solidFill>
                  <a:schemeClr val="tx1"/>
                </a:solidFill>
                <a:effectLst/>
                <a:latin typeface="+mn-lt"/>
                <a:ea typeface="+mn-ea"/>
                <a:cs typeface="+mn-cs"/>
              </a:rPr>
              <a:t>Eestis on 5 rahvusparki, 129 looduskaitseala, 149 maastikukaitseala, 343 hoiuala</a:t>
            </a:r>
            <a:r>
              <a:rPr lang="et-EE" sz="1200" b="1" kern="1200" baseline="30000" dirty="0" smtClean="0">
                <a:solidFill>
                  <a:schemeClr val="tx1"/>
                </a:solidFill>
                <a:effectLst/>
                <a:latin typeface="+mn-lt"/>
                <a:ea typeface="+mn-ea"/>
                <a:cs typeface="+mn-cs"/>
              </a:rPr>
              <a:t> </a:t>
            </a:r>
            <a:r>
              <a:rPr lang="et-EE" sz="1200" kern="1200" dirty="0" smtClean="0">
                <a:solidFill>
                  <a:schemeClr val="tx1"/>
                </a:solidFill>
                <a:effectLst/>
                <a:latin typeface="+mn-lt"/>
                <a:ea typeface="+mn-ea"/>
                <a:cs typeface="+mn-cs"/>
              </a:rPr>
              <a:t> ning 117 uuendamata eeskirjadega kaitseal, lisaks 548 kaitsealust parki ja puistut.  Ühtekokku katavad kaitsealad ligi 18 % Eesti maismaapindalast. </a:t>
            </a:r>
          </a:p>
          <a:p>
            <a:r>
              <a:rPr lang="et-EE" sz="1200" kern="1200" dirty="0" smtClean="0">
                <a:solidFill>
                  <a:schemeClr val="tx1"/>
                </a:solidFill>
                <a:effectLst/>
                <a:latin typeface="+mn-lt"/>
                <a:ea typeface="+mn-ea"/>
                <a:cs typeface="+mn-cs"/>
              </a:rPr>
              <a:t>Suur osa loodushariduse ja –turismi infrastruktuurist paikneb just kaitsealadel, mistõttu ka Eesti loodusega tutvuma tulnud turistid liiguvad peamiselt kaitsealadel. Vahel on turistidel spetsiifilisem huvi elupaigatüüpide vastu, mis on nende kodumaal haruldased või puuduvad hoopis – näiteks loopealsed, puisniidud, luhaniidud, rabad jne. Osa loodus- ja turismiväärtusega paiku asetseb ka väljaspool kaitsealasid</a:t>
            </a:r>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4</a:t>
            </a:fld>
            <a:endParaRPr lang="et-EE"/>
          </a:p>
        </p:txBody>
      </p:sp>
    </p:spTree>
    <p:extLst>
      <p:ext uri="{BB962C8B-B14F-4D97-AF65-F5344CB8AC3E}">
        <p14:creationId xmlns:p14="http://schemas.microsoft.com/office/powerpoint/2010/main" val="59230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609661B3-B311-4FFC-93B0-A9D4B5AF9C9D}" type="slidenum">
              <a:rPr lang="et-EE" smtClean="0"/>
              <a:t>6</a:t>
            </a:fld>
            <a:endParaRPr lang="et-EE"/>
          </a:p>
        </p:txBody>
      </p:sp>
    </p:spTree>
    <p:extLst>
      <p:ext uri="{BB962C8B-B14F-4D97-AF65-F5344CB8AC3E}">
        <p14:creationId xmlns:p14="http://schemas.microsoft.com/office/powerpoint/2010/main" val="2157193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smtClean="0"/>
              <a:t>Kus on</a:t>
            </a:r>
            <a:r>
              <a:rPr lang="et-EE" baseline="0" dirty="0" smtClean="0"/>
              <a:t> taluvuspiir? Kuidas see mõjutab kvaliteeti?</a:t>
            </a:r>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8</a:t>
            </a:fld>
            <a:endParaRPr lang="et-EE"/>
          </a:p>
        </p:txBody>
      </p:sp>
    </p:spTree>
    <p:extLst>
      <p:ext uri="{BB962C8B-B14F-4D97-AF65-F5344CB8AC3E}">
        <p14:creationId xmlns:p14="http://schemas.microsoft.com/office/powerpoint/2010/main" val="387020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609661B3-B311-4FFC-93B0-A9D4B5AF9C9D}" type="slidenum">
              <a:rPr lang="et-EE" smtClean="0"/>
              <a:t>9</a:t>
            </a:fld>
            <a:endParaRPr lang="et-EE"/>
          </a:p>
        </p:txBody>
      </p:sp>
    </p:spTree>
    <p:extLst>
      <p:ext uri="{BB962C8B-B14F-4D97-AF65-F5344CB8AC3E}">
        <p14:creationId xmlns:p14="http://schemas.microsoft.com/office/powerpoint/2010/main" val="284311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10"/>
          </p:nvPr>
        </p:nvSpPr>
        <p:spPr/>
        <p:txBody>
          <a:bodyPr/>
          <a:lstStyle/>
          <a:p>
            <a:fld id="{609661B3-B311-4FFC-93B0-A9D4B5AF9C9D}" type="slidenum">
              <a:rPr lang="et-EE" smtClean="0"/>
              <a:t>10</a:t>
            </a:fld>
            <a:endParaRPr lang="et-EE"/>
          </a:p>
        </p:txBody>
      </p:sp>
    </p:spTree>
    <p:extLst>
      <p:ext uri="{BB962C8B-B14F-4D97-AF65-F5344CB8AC3E}">
        <p14:creationId xmlns:p14="http://schemas.microsoft.com/office/powerpoint/2010/main" val="428162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t-EE" dirty="0" smtClean="0"/>
              <a:t>EAS</a:t>
            </a:r>
            <a:r>
              <a:rPr lang="et-EE" baseline="0" dirty="0" smtClean="0"/>
              <a:t> turismiarenduskeskus teeb mitmeid tegevusi säästva turismi arendamisel. Seminarid/ koolitused – energiatõhususe seminarid majutusasutustele, roheline turundus, Rohelise Võtme koolitused.</a:t>
            </a:r>
            <a:endParaRPr lang="et-EE" dirty="0" smtClean="0"/>
          </a:p>
          <a:p>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11</a:t>
            </a:fld>
            <a:endParaRPr lang="et-EE"/>
          </a:p>
        </p:txBody>
      </p:sp>
    </p:spTree>
    <p:extLst>
      <p:ext uri="{BB962C8B-B14F-4D97-AF65-F5344CB8AC3E}">
        <p14:creationId xmlns:p14="http://schemas.microsoft.com/office/powerpoint/2010/main" val="1907595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i="0" kern="1200" dirty="0" smtClean="0">
                <a:solidFill>
                  <a:schemeClr val="tx1"/>
                </a:solidFill>
                <a:effectLst/>
                <a:latin typeface="+mn-lt"/>
                <a:ea typeface="+mn-ea"/>
                <a:cs typeface="+mn-cs"/>
              </a:rPr>
              <a:t>EHE </a:t>
            </a:r>
            <a:r>
              <a:rPr lang="et-EE" sz="1200" i="0" kern="1200" dirty="0" smtClean="0">
                <a:solidFill>
                  <a:schemeClr val="tx1"/>
                </a:solidFill>
                <a:effectLst/>
                <a:latin typeface="+mn-lt"/>
                <a:ea typeface="+mn-ea"/>
                <a:cs typeface="+mn-cs"/>
              </a:rPr>
              <a:t> - Ehtne ja Huvitav Eesti </a:t>
            </a:r>
            <a:r>
              <a:rPr lang="fi-FI" sz="1200" i="0" kern="1200" dirty="0" smtClean="0">
                <a:solidFill>
                  <a:schemeClr val="tx1"/>
                </a:solidFill>
                <a:effectLst/>
                <a:latin typeface="+mn-lt"/>
                <a:ea typeface="+mn-ea"/>
                <a:cs typeface="+mn-cs"/>
              </a:rPr>
              <a:t>on </a:t>
            </a:r>
            <a:r>
              <a:rPr lang="fi-FI" sz="1200" i="0" kern="1200" dirty="0" err="1" smtClean="0">
                <a:solidFill>
                  <a:schemeClr val="tx1"/>
                </a:solidFill>
                <a:effectLst/>
                <a:latin typeface="+mn-lt"/>
                <a:ea typeface="+mn-ea"/>
                <a:cs typeface="+mn-cs"/>
              </a:rPr>
              <a:t>ökoturismi</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kvaliteedimärgis</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loodus</a:t>
            </a:r>
            <a:r>
              <a:rPr lang="fi-FI" sz="1200" i="0" kern="1200" dirty="0" smtClean="0">
                <a:solidFill>
                  <a:schemeClr val="tx1"/>
                </a:solidFill>
                <a:effectLst/>
                <a:latin typeface="+mn-lt"/>
                <a:ea typeface="+mn-ea"/>
                <a:cs typeface="+mn-cs"/>
              </a:rPr>
              <a:t>- ja </a:t>
            </a:r>
            <a:r>
              <a:rPr lang="fi-FI" sz="1200" i="0" kern="1200" dirty="0" err="1" smtClean="0">
                <a:solidFill>
                  <a:schemeClr val="tx1"/>
                </a:solidFill>
                <a:effectLst/>
                <a:latin typeface="+mn-lt"/>
                <a:ea typeface="+mn-ea"/>
                <a:cs typeface="+mn-cs"/>
              </a:rPr>
              <a:t>kultuuriturismi</a:t>
            </a:r>
            <a:r>
              <a:rPr lang="fi-FI" sz="1200" i="0" kern="1200" dirty="0" smtClean="0">
                <a:solidFill>
                  <a:schemeClr val="tx1"/>
                </a:solidFill>
                <a:effectLst/>
                <a:latin typeface="+mn-lt"/>
                <a:ea typeface="+mn-ea"/>
                <a:cs typeface="+mn-cs"/>
              </a:rPr>
              <a:t> </a:t>
            </a:r>
            <a:r>
              <a:rPr lang="fi-FI" sz="1200" i="0" kern="1200" dirty="0" err="1" smtClean="0">
                <a:solidFill>
                  <a:schemeClr val="tx1"/>
                </a:solidFill>
                <a:effectLst/>
                <a:latin typeface="+mn-lt"/>
                <a:ea typeface="+mn-ea"/>
                <a:cs typeface="+mn-cs"/>
              </a:rPr>
              <a:t>toodetele</a:t>
            </a:r>
            <a:r>
              <a:rPr lang="et-EE" sz="1200" i="0" kern="1200" dirty="0" smtClean="0">
                <a:solidFill>
                  <a:schemeClr val="tx1"/>
                </a:solidFill>
                <a:effectLst/>
                <a:latin typeface="+mn-lt"/>
                <a:ea typeface="+mn-ea"/>
                <a:cs typeface="+mn-cs"/>
              </a:rPr>
              <a:t>,</a:t>
            </a:r>
            <a:r>
              <a:rPr lang="et-EE" sz="1200" i="0" kern="1200" baseline="0" dirty="0" smtClean="0">
                <a:solidFill>
                  <a:schemeClr val="tx1"/>
                </a:solidFill>
                <a:effectLst/>
                <a:latin typeface="+mn-lt"/>
                <a:ea typeface="+mn-ea"/>
                <a:cs typeface="+mn-cs"/>
              </a:rPr>
              <a:t> väljaandmist alustas Eesti </a:t>
            </a:r>
            <a:r>
              <a:rPr lang="et-EE" sz="1200" i="0" kern="1200" baseline="0" dirty="0" err="1" smtClean="0">
                <a:solidFill>
                  <a:schemeClr val="tx1"/>
                </a:solidFill>
                <a:effectLst/>
                <a:latin typeface="+mn-lt"/>
                <a:ea typeface="+mn-ea"/>
                <a:cs typeface="+mn-cs"/>
              </a:rPr>
              <a:t>Ökoturismi</a:t>
            </a:r>
            <a:r>
              <a:rPr lang="et-EE" sz="1200" i="0" kern="1200" baseline="0" dirty="0" smtClean="0">
                <a:solidFill>
                  <a:schemeClr val="tx1"/>
                </a:solidFill>
                <a:effectLst/>
                <a:latin typeface="+mn-lt"/>
                <a:ea typeface="+mn-ea"/>
                <a:cs typeface="+mn-cs"/>
              </a:rPr>
              <a:t> Ühendus, hetkel Maaturism.</a:t>
            </a:r>
            <a:r>
              <a:rPr lang="et-EE" sz="1200" i="0" kern="1200" dirty="0" smtClean="0">
                <a:solidFill>
                  <a:schemeClr val="tx1"/>
                </a:solidFill>
                <a:effectLst/>
                <a:latin typeface="+mn-lt"/>
                <a:ea typeface="+mn-ea"/>
                <a:cs typeface="+mn-cs"/>
              </a:rPr>
              <a:t> Järgib rahvusvahelisi </a:t>
            </a:r>
            <a:r>
              <a:rPr lang="et-EE" sz="1200" i="0" kern="1200" dirty="0" err="1" smtClean="0">
                <a:solidFill>
                  <a:schemeClr val="tx1"/>
                </a:solidFill>
                <a:effectLst/>
                <a:latin typeface="+mn-lt"/>
                <a:ea typeface="+mn-ea"/>
                <a:cs typeface="+mn-cs"/>
              </a:rPr>
              <a:t>ökoturismi</a:t>
            </a:r>
            <a:r>
              <a:rPr lang="et-EE" sz="1200" i="0" kern="1200" dirty="0" smtClean="0">
                <a:solidFill>
                  <a:schemeClr val="tx1"/>
                </a:solidFill>
                <a:effectLst/>
                <a:latin typeface="+mn-lt"/>
                <a:ea typeface="+mn-ea"/>
                <a:cs typeface="+mn-cs"/>
              </a:rPr>
              <a:t> märgiste põhimõtteid, võib öelda, et</a:t>
            </a:r>
            <a:r>
              <a:rPr lang="et-EE" sz="1200" i="0" kern="1200" baseline="0" dirty="0" smtClean="0">
                <a:solidFill>
                  <a:schemeClr val="tx1"/>
                </a:solidFill>
                <a:effectLst/>
                <a:latin typeface="+mn-lt"/>
                <a:ea typeface="+mn-ea"/>
                <a:cs typeface="+mn-cs"/>
              </a:rPr>
              <a:t> see ongi eesti </a:t>
            </a:r>
            <a:r>
              <a:rPr lang="et-EE" sz="1200" i="0" kern="1200" baseline="0" dirty="0" err="1" smtClean="0">
                <a:solidFill>
                  <a:schemeClr val="tx1"/>
                </a:solidFill>
                <a:effectLst/>
                <a:latin typeface="+mn-lt"/>
                <a:ea typeface="+mn-ea"/>
                <a:cs typeface="+mn-cs"/>
              </a:rPr>
              <a:t>ökoturismi</a:t>
            </a:r>
            <a:r>
              <a:rPr lang="et-EE" sz="1200" i="0" kern="1200" baseline="0" dirty="0" smtClean="0">
                <a:solidFill>
                  <a:schemeClr val="tx1"/>
                </a:solidFill>
                <a:effectLst/>
                <a:latin typeface="+mn-lt"/>
                <a:ea typeface="+mn-ea"/>
                <a:cs typeface="+mn-cs"/>
              </a:rPr>
              <a:t> märgis. </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i="0" kern="1200" dirty="0" smtClean="0">
                <a:solidFill>
                  <a:schemeClr val="tx1"/>
                </a:solidFill>
                <a:effectLst/>
                <a:latin typeface="+mn-lt"/>
                <a:ea typeface="+mn-ea"/>
                <a:cs typeface="+mn-cs"/>
              </a:rPr>
              <a:t>Rukkilill</a:t>
            </a:r>
            <a:r>
              <a:rPr lang="et-EE" sz="1200" i="0" kern="1200" baseline="0" dirty="0" smtClean="0">
                <a:solidFill>
                  <a:schemeClr val="tx1"/>
                </a:solidFill>
                <a:effectLst/>
                <a:latin typeface="+mn-lt"/>
                <a:ea typeface="+mn-ea"/>
                <a:cs typeface="+mn-cs"/>
              </a:rPr>
              <a:t> – majutusettevõtte järgumärk, annab välja Maaturism. Roheline Võti – majutusettevõtetele ja atraktsioonidele, EAS.</a:t>
            </a:r>
          </a:p>
          <a:p>
            <a:pPr marL="0" marR="0" indent="0" algn="l" defTabSz="914400" rtl="0" eaLnBrk="1" fontAlgn="auto" latinLnBrk="0" hangingPunct="1">
              <a:lnSpc>
                <a:spcPct val="100000"/>
              </a:lnSpc>
              <a:spcBef>
                <a:spcPts val="0"/>
              </a:spcBef>
              <a:spcAft>
                <a:spcPts val="0"/>
              </a:spcAft>
              <a:buClrTx/>
              <a:buSzTx/>
              <a:buFontTx/>
              <a:buNone/>
              <a:tabLst/>
              <a:defRPr/>
            </a:pPr>
            <a:r>
              <a:rPr lang="et-EE" sz="1200" i="0" kern="1200" baseline="0" dirty="0" smtClean="0">
                <a:solidFill>
                  <a:schemeClr val="tx1"/>
                </a:solidFill>
                <a:effectLst/>
                <a:latin typeface="+mn-lt"/>
                <a:ea typeface="+mn-ea"/>
                <a:cs typeface="+mn-cs"/>
              </a:rPr>
              <a:t>EMAS - </a:t>
            </a:r>
            <a:r>
              <a:rPr lang="en-US" dirty="0" smtClean="0">
                <a:effectLst/>
              </a:rPr>
              <a:t>Eco-Management and Audit Scheme</a:t>
            </a:r>
            <a:r>
              <a:rPr lang="et-EE" baseline="0" dirty="0" smtClean="0">
                <a:effectLst/>
              </a:rPr>
              <a:t> for </a:t>
            </a:r>
            <a:r>
              <a:rPr lang="et-EE" baseline="0" dirty="0" err="1" smtClean="0">
                <a:effectLst/>
              </a:rPr>
              <a:t>sustainable</a:t>
            </a:r>
            <a:r>
              <a:rPr lang="et-EE" baseline="0" dirty="0" smtClean="0">
                <a:effectLst/>
              </a:rPr>
              <a:t> </a:t>
            </a:r>
            <a:r>
              <a:rPr lang="et-EE" baseline="0" dirty="0" err="1" smtClean="0">
                <a:effectLst/>
              </a:rPr>
              <a:t>environmental</a:t>
            </a:r>
            <a:r>
              <a:rPr lang="et-EE" baseline="0" dirty="0" smtClean="0">
                <a:effectLst/>
              </a:rPr>
              <a:t> </a:t>
            </a:r>
            <a:r>
              <a:rPr lang="et-EE" baseline="0" dirty="0" err="1" smtClean="0">
                <a:effectLst/>
              </a:rPr>
              <a:t>management</a:t>
            </a:r>
            <a:r>
              <a:rPr lang="et-EE" baseline="0" dirty="0" smtClean="0">
                <a:effectLst/>
              </a:rPr>
              <a:t>, tõendatud keskkonnajuhtimine ( n </a:t>
            </a:r>
            <a:r>
              <a:rPr lang="et-EE" baseline="0" dirty="0" err="1" smtClean="0">
                <a:effectLst/>
              </a:rPr>
              <a:t>Ecoprint</a:t>
            </a:r>
            <a:r>
              <a:rPr lang="et-EE" baseline="0" dirty="0" smtClean="0">
                <a:effectLst/>
              </a:rPr>
              <a:t>).</a:t>
            </a:r>
            <a:endParaRPr lang="et-EE" dirty="0" smtClean="0"/>
          </a:p>
          <a:p>
            <a:endParaRPr lang="et-EE" dirty="0"/>
          </a:p>
        </p:txBody>
      </p:sp>
      <p:sp>
        <p:nvSpPr>
          <p:cNvPr id="4" name="Slide Number Placeholder 3"/>
          <p:cNvSpPr>
            <a:spLocks noGrp="1"/>
          </p:cNvSpPr>
          <p:nvPr>
            <p:ph type="sldNum" sz="quarter" idx="10"/>
          </p:nvPr>
        </p:nvSpPr>
        <p:spPr/>
        <p:txBody>
          <a:bodyPr/>
          <a:lstStyle/>
          <a:p>
            <a:fld id="{609661B3-B311-4FFC-93B0-A9D4B5AF9C9D}" type="slidenum">
              <a:rPr lang="et-EE" smtClean="0"/>
              <a:t>12</a:t>
            </a:fld>
            <a:endParaRPr lang="et-EE"/>
          </a:p>
        </p:txBody>
      </p:sp>
    </p:spTree>
    <p:extLst>
      <p:ext uri="{BB962C8B-B14F-4D97-AF65-F5344CB8AC3E}">
        <p14:creationId xmlns:p14="http://schemas.microsoft.com/office/powerpoint/2010/main" val="286439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t-EE" smtClean="0"/>
              <a:t>Muutke tiitli laadi</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Klõpsake laadi muutmiseks</a:t>
            </a:r>
            <a:endParaRPr lang="en-US"/>
          </a:p>
        </p:txBody>
      </p:sp>
      <p:sp>
        <p:nvSpPr>
          <p:cNvPr id="4" name="Date Placeholder 3"/>
          <p:cNvSpPr>
            <a:spLocks noGrp="1"/>
          </p:cNvSpPr>
          <p:nvPr>
            <p:ph type="dt" sz="half" idx="10"/>
          </p:nvPr>
        </p:nvSpPr>
        <p:spPr/>
        <p:txBody>
          <a:bodyPr/>
          <a:lstStyle/>
          <a:p>
            <a:fld id="{D0DA91A6-CE93-460A-9FE5-01B80411884A}" type="datetimeFigureOut">
              <a:rPr lang="et-EE" smtClean="0"/>
              <a:t>4.02.2015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Vertical Text Placeholder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D0DA91A6-CE93-460A-9FE5-01B80411884A}" type="datetimeFigureOut">
              <a:rPr lang="et-EE" smtClean="0"/>
              <a:t>4.02.2015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t-EE" smtClean="0"/>
              <a:t>Muutke tiitli laadi</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D0DA91A6-CE93-460A-9FE5-01B80411884A}" type="datetimeFigureOut">
              <a:rPr lang="et-EE" smtClean="0"/>
              <a:t>4.02.2015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itlislaid">
    <p:spTree>
      <p:nvGrpSpPr>
        <p:cNvPr id="1" name=""/>
        <p:cNvGrpSpPr/>
        <p:nvPr/>
      </p:nvGrpSpPr>
      <p:grpSpPr>
        <a:xfrm>
          <a:off x="0" y="0"/>
          <a:ext cx="0" cy="0"/>
          <a:chOff x="0" y="0"/>
          <a:chExt cx="0" cy="0"/>
        </a:xfrm>
      </p:grpSpPr>
      <p:sp>
        <p:nvSpPr>
          <p:cNvPr id="3" name="Sisu kohatäide 2"/>
          <p:cNvSpPr>
            <a:spLocks noGrp="1"/>
          </p:cNvSpPr>
          <p:nvPr>
            <p:ph idx="10"/>
          </p:nvPr>
        </p:nvSpPr>
        <p:spPr>
          <a:xfrm>
            <a:off x="457200" y="908720"/>
            <a:ext cx="8229600" cy="4536504"/>
          </a:xfrm>
        </p:spPr>
        <p:txBody>
          <a:bodyPr/>
          <a:lstStyle>
            <a:lvl1pPr>
              <a:defRPr/>
            </a:lvl1pPr>
          </a:lstStyle>
          <a:p>
            <a:endParaRPr lang="et-EE" dirty="0"/>
          </a:p>
        </p:txBody>
      </p:sp>
    </p:spTree>
    <p:extLst>
      <p:ext uri="{BB962C8B-B14F-4D97-AF65-F5344CB8AC3E}">
        <p14:creationId xmlns:p14="http://schemas.microsoft.com/office/powerpoint/2010/main" val="2657880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itel ja sisu">
    <p:spTree>
      <p:nvGrpSpPr>
        <p:cNvPr id="1" name=""/>
        <p:cNvGrpSpPr/>
        <p:nvPr/>
      </p:nvGrpSpPr>
      <p:grpSpPr>
        <a:xfrm>
          <a:off x="0" y="0"/>
          <a:ext cx="0" cy="0"/>
          <a:chOff x="0" y="0"/>
          <a:chExt cx="0" cy="0"/>
        </a:xfrm>
      </p:grpSpPr>
      <p:sp>
        <p:nvSpPr>
          <p:cNvPr id="2" name="Sisu kohatäide 2"/>
          <p:cNvSpPr>
            <a:spLocks noGrp="1"/>
          </p:cNvSpPr>
          <p:nvPr>
            <p:ph idx="1" hasCustomPrompt="1"/>
          </p:nvPr>
        </p:nvSpPr>
        <p:spPr>
          <a:xfrm>
            <a:off x="457200" y="980729"/>
            <a:ext cx="8229600" cy="635609"/>
          </a:xfrm>
        </p:spPr>
        <p:txBody>
          <a:bodyPr/>
          <a:lstStyle>
            <a:lvl1pPr>
              <a:defRPr sz="4000" b="0">
                <a:latin typeface="Arial" pitchFamily="34" charset="0"/>
                <a:cs typeface="Arial" pitchFamily="34" charset="0"/>
              </a:defRPr>
            </a:lvl1pPr>
          </a:lstStyle>
          <a:p>
            <a:r>
              <a:rPr lang="et-EE" dirty="0" smtClean="0"/>
              <a:t>PEALKIRI</a:t>
            </a:r>
            <a:endParaRPr lang="et-EE" dirty="0"/>
          </a:p>
        </p:txBody>
      </p:sp>
      <p:sp>
        <p:nvSpPr>
          <p:cNvPr id="3" name="Sisu kohatäide 2"/>
          <p:cNvSpPr>
            <a:spLocks noGrp="1"/>
          </p:cNvSpPr>
          <p:nvPr>
            <p:ph idx="10"/>
          </p:nvPr>
        </p:nvSpPr>
        <p:spPr>
          <a:xfrm>
            <a:off x="457200" y="1772816"/>
            <a:ext cx="8229600" cy="3672408"/>
          </a:xfrm>
        </p:spPr>
        <p:txBody>
          <a:bodyPr/>
          <a:lstStyle>
            <a:lvl1pPr>
              <a:defRPr/>
            </a:lvl1pPr>
          </a:lstStyle>
          <a:p>
            <a:endParaRPr lang="et-EE" dirty="0"/>
          </a:p>
        </p:txBody>
      </p:sp>
    </p:spTree>
    <p:extLst>
      <p:ext uri="{BB962C8B-B14F-4D97-AF65-F5344CB8AC3E}">
        <p14:creationId xmlns:p14="http://schemas.microsoft.com/office/powerpoint/2010/main" val="3411979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Content Placeholder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10"/>
          </p:nvPr>
        </p:nvSpPr>
        <p:spPr/>
        <p:txBody>
          <a:bodyPr/>
          <a:lstStyle/>
          <a:p>
            <a:fld id="{D0DA91A6-CE93-460A-9FE5-01B80411884A}" type="datetimeFigureOut">
              <a:rPr lang="et-EE" smtClean="0"/>
              <a:t>4.02.2015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3048181-6A1F-445F-906F-693205DDB4F4}" type="slidenum">
              <a:rPr lang="et-EE" smtClean="0"/>
              <a:t>‹#›</a:t>
            </a:fld>
            <a:endParaRPr lang="et-EE"/>
          </a:p>
        </p:txBody>
      </p:sp>
      <p:pic>
        <p:nvPicPr>
          <p:cNvPr id="8" name="Picture 7" descr="logo siseturism.png"/>
          <p:cNvPicPr>
            <a:picLocks noChangeAspect="1"/>
          </p:cNvPicPr>
          <p:nvPr/>
        </p:nvPicPr>
        <p:blipFill>
          <a:blip r:embed="rId2"/>
          <a:stretch>
            <a:fillRect/>
          </a:stretch>
        </p:blipFill>
        <p:spPr>
          <a:xfrm>
            <a:off x="7239000" y="5257800"/>
            <a:ext cx="1756474" cy="1524000"/>
          </a:xfrm>
          <a:prstGeom prst="rect">
            <a:avLst/>
          </a:prstGeom>
        </p:spPr>
      </p:pic>
      <p:pic>
        <p:nvPicPr>
          <p:cNvPr id="9" name="Picture 8" descr="muster siseturism.png"/>
          <p:cNvPicPr>
            <a:picLocks noChangeAspect="1"/>
          </p:cNvPicPr>
          <p:nvPr/>
        </p:nvPicPr>
        <p:blipFill>
          <a:blip r:embed="rId3"/>
          <a:stretch>
            <a:fillRect/>
          </a:stretch>
        </p:blipFill>
        <p:spPr>
          <a:xfrm>
            <a:off x="2819400" y="0"/>
            <a:ext cx="6311900" cy="2335140"/>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t-EE" smtClean="0"/>
              <a:t>Muutke tiitli laadi</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Muutke teksti laade</a:t>
            </a:r>
          </a:p>
        </p:txBody>
      </p:sp>
      <p:sp>
        <p:nvSpPr>
          <p:cNvPr id="4" name="Date Placeholder 3"/>
          <p:cNvSpPr>
            <a:spLocks noGrp="1"/>
          </p:cNvSpPr>
          <p:nvPr>
            <p:ph type="dt" sz="half" idx="10"/>
          </p:nvPr>
        </p:nvSpPr>
        <p:spPr/>
        <p:txBody>
          <a:bodyPr/>
          <a:lstStyle/>
          <a:p>
            <a:fld id="{D0DA91A6-CE93-460A-9FE5-01B80411884A}" type="datetimeFigureOut">
              <a:rPr lang="et-EE" smtClean="0"/>
              <a:t>4.02.2015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Date Placeholder 4"/>
          <p:cNvSpPr>
            <a:spLocks noGrp="1"/>
          </p:cNvSpPr>
          <p:nvPr>
            <p:ph type="dt" sz="half" idx="10"/>
          </p:nvPr>
        </p:nvSpPr>
        <p:spPr/>
        <p:txBody>
          <a:bodyPr/>
          <a:lstStyle/>
          <a:p>
            <a:fld id="{D0DA91A6-CE93-460A-9FE5-01B80411884A}" type="datetimeFigureOut">
              <a:rPr lang="et-EE" smtClean="0"/>
              <a:t>4.02.2015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Muutke tiitli laadi</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7" name="Date Placeholder 6"/>
          <p:cNvSpPr>
            <a:spLocks noGrp="1"/>
          </p:cNvSpPr>
          <p:nvPr>
            <p:ph type="dt" sz="half" idx="10"/>
          </p:nvPr>
        </p:nvSpPr>
        <p:spPr/>
        <p:txBody>
          <a:bodyPr/>
          <a:lstStyle/>
          <a:p>
            <a:fld id="{D0DA91A6-CE93-460A-9FE5-01B80411884A}" type="datetimeFigureOut">
              <a:rPr lang="et-EE" smtClean="0"/>
              <a:t>4.02.2015</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Muutke tiitli laadi</a:t>
            </a:r>
            <a:endParaRPr lang="en-US"/>
          </a:p>
        </p:txBody>
      </p:sp>
      <p:sp>
        <p:nvSpPr>
          <p:cNvPr id="3" name="Date Placeholder 2"/>
          <p:cNvSpPr>
            <a:spLocks noGrp="1"/>
          </p:cNvSpPr>
          <p:nvPr>
            <p:ph type="dt" sz="half" idx="10"/>
          </p:nvPr>
        </p:nvSpPr>
        <p:spPr/>
        <p:txBody>
          <a:bodyPr/>
          <a:lstStyle/>
          <a:p>
            <a:fld id="{D0DA91A6-CE93-460A-9FE5-01B80411884A}" type="datetimeFigureOut">
              <a:rPr lang="et-EE" smtClean="0"/>
              <a:t>4.02.2015</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43048181-6A1F-445F-906F-693205DDB4F4}" type="slidenum">
              <a:rPr lang="et-EE" smtClean="0"/>
              <a:t>‹#›</a:t>
            </a:fld>
            <a:endParaRPr lang="et-EE"/>
          </a:p>
        </p:txBody>
      </p:sp>
      <p:pic>
        <p:nvPicPr>
          <p:cNvPr id="6" name="Picture 8" descr="muster siseturism.png"/>
          <p:cNvPicPr>
            <a:picLocks noChangeAspect="1"/>
          </p:cNvPicPr>
          <p:nvPr userDrawn="1"/>
        </p:nvPicPr>
        <p:blipFill>
          <a:blip r:embed="rId2"/>
          <a:stretch>
            <a:fillRect/>
          </a:stretch>
        </p:blipFill>
        <p:spPr>
          <a:xfrm>
            <a:off x="2819400" y="0"/>
            <a:ext cx="6311900" cy="2335140"/>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A91A6-CE93-460A-9FE5-01B80411884A}" type="datetimeFigureOut">
              <a:rPr lang="et-EE" smtClean="0"/>
              <a:t>4.02.2015</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43048181-6A1F-445F-906F-693205DDB4F4}" type="slidenum">
              <a:rPr lang="et-EE" smtClean="0"/>
              <a:t>‹#›</a:t>
            </a:fld>
            <a:endParaRPr lang="et-EE"/>
          </a:p>
        </p:txBody>
      </p:sp>
      <p:pic>
        <p:nvPicPr>
          <p:cNvPr id="5" name="Picture 8" descr="muster siseturism.png"/>
          <p:cNvPicPr>
            <a:picLocks noChangeAspect="1"/>
          </p:cNvPicPr>
          <p:nvPr userDrawn="1"/>
        </p:nvPicPr>
        <p:blipFill>
          <a:blip r:embed="rId2"/>
          <a:stretch>
            <a:fillRect/>
          </a:stretch>
        </p:blipFill>
        <p:spPr>
          <a:xfrm>
            <a:off x="2819400" y="0"/>
            <a:ext cx="6311900" cy="2335140"/>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t-EE" smtClean="0"/>
              <a:t>Muutke tiitli laadi</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4"/>
          <p:cNvSpPr>
            <a:spLocks noGrp="1"/>
          </p:cNvSpPr>
          <p:nvPr>
            <p:ph type="dt" sz="half" idx="10"/>
          </p:nvPr>
        </p:nvSpPr>
        <p:spPr/>
        <p:txBody>
          <a:bodyPr/>
          <a:lstStyle/>
          <a:p>
            <a:fld id="{D0DA91A6-CE93-460A-9FE5-01B80411884A}" type="datetimeFigureOut">
              <a:rPr lang="et-EE" smtClean="0"/>
              <a:t>4.02.2015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t-EE" smtClean="0"/>
              <a:t>Muutke tiitli laadi</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Pildi lisamiseks klõpsake ikooni</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Muutke teksti laade</a:t>
            </a:r>
          </a:p>
        </p:txBody>
      </p:sp>
      <p:sp>
        <p:nvSpPr>
          <p:cNvPr id="5" name="Date Placeholder 4"/>
          <p:cNvSpPr>
            <a:spLocks noGrp="1"/>
          </p:cNvSpPr>
          <p:nvPr>
            <p:ph type="dt" sz="half" idx="10"/>
          </p:nvPr>
        </p:nvSpPr>
        <p:spPr/>
        <p:txBody>
          <a:bodyPr/>
          <a:lstStyle/>
          <a:p>
            <a:fld id="{D0DA91A6-CE93-460A-9FE5-01B80411884A}" type="datetimeFigureOut">
              <a:rPr lang="et-EE" smtClean="0"/>
              <a:t>4.02.2015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43048181-6A1F-445F-906F-693205DDB4F4}" type="slidenum">
              <a:rPr lang="et-EE" smtClean="0"/>
              <a:t>‹#›</a:t>
            </a:fld>
            <a:endParaRPr lang="et-E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t-EE" smtClean="0"/>
              <a:t>Muutke tiitli laadi</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A91A6-CE93-460A-9FE5-01B80411884A}" type="datetimeFigureOut">
              <a:rPr lang="et-EE" smtClean="0"/>
              <a:t>4.02.2015</a:t>
            </a:fld>
            <a:endParaRPr lang="et-E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48181-6A1F-445F-906F-693205DDB4F4}" type="slidenum">
              <a:rPr lang="et-EE" smtClean="0"/>
              <a:t>‹#›</a:t>
            </a:fld>
            <a:endParaRPr lang="et-E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www.puhkaeestis.ee/et/eesti-turismiarenduskeskus/spetsialistile/turismi-tootearendus/saastva-turismi-valdkonnad-ja-voimalus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hyperlink" Target="http://www.puhkaeestis.ee/et/avasta-eestimaad/roheline-eest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tiff"/><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loomaaedtuul05d4358.jpg"/>
          <p:cNvPicPr>
            <a:picLocks noChangeAspect="1"/>
          </p:cNvPicPr>
          <p:nvPr/>
        </p:nvPicPr>
        <p:blipFill>
          <a:blip r:embed="rId2">
            <a:extLst>
              <a:ext uri="{28A0092B-C50C-407E-A947-70E740481C1C}">
                <a14:useLocalDpi xmlns:a14="http://schemas.microsoft.com/office/drawing/2010/main" val="0"/>
              </a:ext>
            </a:extLst>
          </a:blip>
          <a:srcRect l="21667"/>
          <a:stretch>
            <a:fillRect/>
          </a:stretch>
        </p:blipFill>
        <p:spPr bwMode="auto">
          <a:xfrm>
            <a:off x="0" y="0"/>
            <a:ext cx="3581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9" descr="taust siseturism.png"/>
          <p:cNvPicPr>
            <a:picLocks noChangeAspect="1"/>
          </p:cNvPicPr>
          <p:nvPr/>
        </p:nvPicPr>
        <p:blipFill>
          <a:blip r:embed="rId3">
            <a:extLst>
              <a:ext uri="{28A0092B-C50C-407E-A947-70E740481C1C}">
                <a14:useLocalDpi xmlns:a14="http://schemas.microsoft.com/office/drawing/2010/main" val="0"/>
              </a:ext>
            </a:extLst>
          </a:blip>
          <a:srcRect r="14166"/>
          <a:stretch>
            <a:fillRect/>
          </a:stretch>
        </p:blipFill>
        <p:spPr bwMode="auto">
          <a:xfrm>
            <a:off x="1278918" y="44624"/>
            <a:ext cx="784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6"/>
          <p:cNvSpPr txBox="1">
            <a:spLocks noChangeArrowheads="1"/>
          </p:cNvSpPr>
          <p:nvPr/>
        </p:nvSpPr>
        <p:spPr bwMode="auto">
          <a:xfrm>
            <a:off x="2987824" y="1305342"/>
            <a:ext cx="641271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fi-FI" sz="4400" b="1" dirty="0" err="1">
                <a:solidFill>
                  <a:srgbClr val="FFFFFF"/>
                </a:solidFill>
                <a:latin typeface="Arial" pitchFamily="34" charset="0"/>
                <a:cs typeface="Arial" pitchFamily="34" charset="0"/>
              </a:rPr>
              <a:t>Säästev</a:t>
            </a:r>
            <a:r>
              <a:rPr lang="fi-FI" sz="4400" b="1" dirty="0">
                <a:solidFill>
                  <a:srgbClr val="FFFFFF"/>
                </a:solidFill>
                <a:latin typeface="Arial" pitchFamily="34" charset="0"/>
                <a:cs typeface="Arial" pitchFamily="34" charset="0"/>
              </a:rPr>
              <a:t> </a:t>
            </a:r>
            <a:r>
              <a:rPr lang="fi-FI" sz="4400" b="1" dirty="0" err="1">
                <a:solidFill>
                  <a:srgbClr val="FFFFFF"/>
                </a:solidFill>
                <a:latin typeface="Arial" pitchFamily="34" charset="0"/>
                <a:cs typeface="Arial" pitchFamily="34" charset="0"/>
              </a:rPr>
              <a:t>turism</a:t>
            </a:r>
            <a:r>
              <a:rPr lang="fi-FI" sz="4400" b="1" dirty="0">
                <a:solidFill>
                  <a:srgbClr val="FFFFFF"/>
                </a:solidFill>
                <a:latin typeface="Arial" pitchFamily="34" charset="0"/>
                <a:cs typeface="Arial" pitchFamily="34" charset="0"/>
              </a:rPr>
              <a:t> ja</a:t>
            </a:r>
          </a:p>
          <a:p>
            <a:r>
              <a:rPr lang="fi-FI" sz="4400" b="1" dirty="0" err="1">
                <a:solidFill>
                  <a:srgbClr val="FFFFFF"/>
                </a:solidFill>
                <a:latin typeface="Arial" pitchFamily="34" charset="0"/>
                <a:cs typeface="Arial" pitchFamily="34" charset="0"/>
              </a:rPr>
              <a:t>kvaliteet</a:t>
            </a:r>
            <a:r>
              <a:rPr lang="fi-FI" sz="4400" b="1" dirty="0">
                <a:solidFill>
                  <a:srgbClr val="FFFFFF"/>
                </a:solidFill>
                <a:latin typeface="Arial" pitchFamily="34" charset="0"/>
                <a:cs typeface="Arial" pitchFamily="34" charset="0"/>
              </a:rPr>
              <a:t> </a:t>
            </a:r>
            <a:r>
              <a:rPr lang="fi-FI" sz="4400" b="1" dirty="0" err="1">
                <a:solidFill>
                  <a:srgbClr val="FFFFFF"/>
                </a:solidFill>
                <a:latin typeface="Arial" pitchFamily="34" charset="0"/>
                <a:cs typeface="Arial" pitchFamily="34" charset="0"/>
              </a:rPr>
              <a:t>loodusturismis</a:t>
            </a:r>
            <a:endParaRPr lang="fi-FI" sz="4400" b="1" dirty="0">
              <a:solidFill>
                <a:srgbClr val="FFFFFF"/>
              </a:solidFill>
              <a:latin typeface="Arial" pitchFamily="34" charset="0"/>
              <a:cs typeface="Arial" pitchFamily="34" charset="0"/>
            </a:endParaRPr>
          </a:p>
        </p:txBody>
      </p:sp>
      <p:pic>
        <p:nvPicPr>
          <p:cNvPr id="3077" name="Picture 10" descr="logo siseturis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5257800"/>
            <a:ext cx="175577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88650" y="3580924"/>
            <a:ext cx="4572000" cy="2862322"/>
          </a:xfrm>
          <a:prstGeom prst="rect">
            <a:avLst/>
          </a:prstGeom>
        </p:spPr>
        <p:txBody>
          <a:bodyPr>
            <a:spAutoFit/>
          </a:bodyPr>
          <a:lstStyle/>
          <a:p>
            <a:endParaRPr lang="et-EE" b="1" dirty="0">
              <a:solidFill>
                <a:schemeClr val="bg1"/>
              </a:solidFill>
              <a:latin typeface="Arial"/>
              <a:cs typeface="Arial"/>
            </a:endParaRPr>
          </a:p>
          <a:p>
            <a:endParaRPr lang="et-EE" dirty="0">
              <a:solidFill>
                <a:schemeClr val="bg1"/>
              </a:solidFill>
              <a:cs typeface="Arial"/>
            </a:endParaRPr>
          </a:p>
          <a:p>
            <a:r>
              <a:rPr lang="et-EE" sz="2400" b="1" dirty="0">
                <a:solidFill>
                  <a:srgbClr val="663300"/>
                </a:solidFill>
                <a:cs typeface="Arial"/>
              </a:rPr>
              <a:t>Gea </a:t>
            </a:r>
            <a:r>
              <a:rPr lang="et-EE" sz="2400" b="1" dirty="0" smtClean="0">
                <a:solidFill>
                  <a:srgbClr val="663300"/>
                </a:solidFill>
                <a:cs typeface="Arial"/>
              </a:rPr>
              <a:t>Kammer</a:t>
            </a:r>
          </a:p>
          <a:p>
            <a:r>
              <a:rPr lang="et-EE" sz="2000" b="1" dirty="0" smtClean="0">
                <a:solidFill>
                  <a:srgbClr val="663300"/>
                </a:solidFill>
                <a:cs typeface="Arial"/>
              </a:rPr>
              <a:t>tootearenduse </a:t>
            </a:r>
            <a:r>
              <a:rPr lang="et-EE" sz="2000" b="1" dirty="0">
                <a:solidFill>
                  <a:srgbClr val="663300"/>
                </a:solidFill>
                <a:cs typeface="Arial"/>
              </a:rPr>
              <a:t>koordinaator </a:t>
            </a:r>
          </a:p>
          <a:p>
            <a:r>
              <a:rPr lang="et-EE" sz="2000" b="1" dirty="0">
                <a:solidFill>
                  <a:srgbClr val="663300"/>
                </a:solidFill>
                <a:cs typeface="Arial"/>
              </a:rPr>
              <a:t>looduspuhkus, perepuhkus</a:t>
            </a:r>
          </a:p>
          <a:p>
            <a:endParaRPr lang="et-EE" sz="2000" b="1" dirty="0">
              <a:solidFill>
                <a:srgbClr val="663300"/>
              </a:solidFill>
              <a:cs typeface="Arial"/>
            </a:endParaRPr>
          </a:p>
          <a:p>
            <a:r>
              <a:rPr lang="et-EE" sz="2000" b="1" dirty="0">
                <a:solidFill>
                  <a:srgbClr val="663300"/>
                </a:solidFill>
                <a:cs typeface="Arial"/>
              </a:rPr>
              <a:t>EAS </a:t>
            </a:r>
            <a:r>
              <a:rPr lang="et-EE" sz="2000" b="1" dirty="0" smtClean="0">
                <a:solidFill>
                  <a:srgbClr val="663300"/>
                </a:solidFill>
                <a:cs typeface="Arial"/>
              </a:rPr>
              <a:t>Turismiarenduskeskus</a:t>
            </a:r>
          </a:p>
          <a:p>
            <a:endParaRPr lang="et-EE" sz="2000" b="1" dirty="0">
              <a:solidFill>
                <a:srgbClr val="663300"/>
              </a:solidFill>
              <a:cs typeface="Arial"/>
            </a:endParaRPr>
          </a:p>
          <a:p>
            <a:r>
              <a:rPr lang="et-EE" sz="2000" b="1" dirty="0" err="1" smtClean="0">
                <a:solidFill>
                  <a:srgbClr val="663300"/>
                </a:solidFill>
                <a:cs typeface="Arial"/>
              </a:rPr>
              <a:t>Vooremaa</a:t>
            </a:r>
            <a:r>
              <a:rPr lang="et-EE" sz="2000" b="1" dirty="0" smtClean="0">
                <a:solidFill>
                  <a:srgbClr val="663300"/>
                </a:solidFill>
                <a:cs typeface="Arial"/>
              </a:rPr>
              <a:t> konverents, 04.02.2015</a:t>
            </a:r>
            <a:endParaRPr lang="en-US" sz="2000" b="1" dirty="0">
              <a:solidFill>
                <a:srgbClr val="663300"/>
              </a:solidFill>
              <a:cs typeface="Arial"/>
            </a:endParaRPr>
          </a:p>
        </p:txBody>
      </p:sp>
    </p:spTree>
    <p:extLst>
      <p:ext uri="{BB962C8B-B14F-4D97-AF65-F5344CB8AC3E}">
        <p14:creationId xmlns:p14="http://schemas.microsoft.com/office/powerpoint/2010/main" val="4101429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48680"/>
            <a:ext cx="8229600" cy="1143000"/>
          </a:xfrm>
        </p:spPr>
        <p:txBody>
          <a:bodyPr>
            <a:normAutofit fontScale="90000"/>
          </a:bodyPr>
          <a:lstStyle/>
          <a:p>
            <a:r>
              <a:rPr lang="et-EE" b="1" dirty="0" smtClean="0"/>
              <a:t>Loodusturism riiklikus turismiarengukavas 2014-2020</a:t>
            </a:r>
            <a:endParaRPr lang="et-EE" b="1" dirty="0"/>
          </a:p>
        </p:txBody>
      </p:sp>
      <p:sp>
        <p:nvSpPr>
          <p:cNvPr id="3" name="Sisu kohatäide 2"/>
          <p:cNvSpPr>
            <a:spLocks noGrp="1"/>
          </p:cNvSpPr>
          <p:nvPr>
            <p:ph idx="1"/>
          </p:nvPr>
        </p:nvSpPr>
        <p:spPr>
          <a:xfrm>
            <a:off x="539552" y="1988840"/>
            <a:ext cx="7848872" cy="4093915"/>
          </a:xfrm>
        </p:spPr>
        <p:txBody>
          <a:bodyPr>
            <a:noAutofit/>
          </a:bodyPr>
          <a:lstStyle/>
          <a:p>
            <a:pPr>
              <a:buFont typeface="Wingdings" panose="05000000000000000000" pitchFamily="2" charset="2"/>
              <a:buChar char="v"/>
            </a:pPr>
            <a:r>
              <a:rPr lang="et-EE" sz="2800" dirty="0" smtClean="0"/>
              <a:t>	Külastaja </a:t>
            </a:r>
            <a:r>
              <a:rPr lang="et-EE" sz="2800" dirty="0"/>
              <a:t>vajadustest lähtuvate </a:t>
            </a:r>
            <a:r>
              <a:rPr lang="et-EE" sz="2800" dirty="0">
                <a:solidFill>
                  <a:srgbClr val="FF0000"/>
                </a:solidFill>
              </a:rPr>
              <a:t>terviklike</a:t>
            </a:r>
            <a:r>
              <a:rPr lang="et-EE" sz="2800" dirty="0"/>
              <a:t> 	</a:t>
            </a:r>
            <a:r>
              <a:rPr lang="et-EE" sz="2800" dirty="0" smtClean="0"/>
              <a:t>loodusturismitoodete </a:t>
            </a:r>
            <a:r>
              <a:rPr lang="et-EE" sz="2800" dirty="0"/>
              <a:t>ja </a:t>
            </a:r>
            <a:r>
              <a:rPr lang="et-EE" sz="2800" dirty="0" smtClean="0"/>
              <a:t>–teenuste 	väljaarendamine </a:t>
            </a:r>
            <a:r>
              <a:rPr lang="et-EE" sz="2800" dirty="0"/>
              <a:t>ning pakkumise suurendamine. </a:t>
            </a:r>
          </a:p>
          <a:p>
            <a:pPr>
              <a:buFont typeface="Wingdings" panose="05000000000000000000" pitchFamily="2" charset="2"/>
              <a:buChar char="v"/>
            </a:pPr>
            <a:r>
              <a:rPr lang="et-EE" sz="2800" dirty="0" smtClean="0"/>
              <a:t>	Looduses </a:t>
            </a:r>
            <a:r>
              <a:rPr lang="et-EE" sz="2800" dirty="0">
                <a:solidFill>
                  <a:srgbClr val="FF0000"/>
                </a:solidFill>
              </a:rPr>
              <a:t>liikumisvõimaluste</a:t>
            </a:r>
            <a:r>
              <a:rPr lang="et-EE" sz="2800" dirty="0"/>
              <a:t> väljaarendamine </a:t>
            </a:r>
            <a:r>
              <a:rPr lang="et-EE" sz="2800" dirty="0" smtClean="0"/>
              <a:t>	individuaalturisti </a:t>
            </a:r>
            <a:r>
              <a:rPr lang="et-EE" sz="2800" dirty="0"/>
              <a:t>vajadustest lähtuvalt, </a:t>
            </a:r>
            <a:r>
              <a:rPr lang="et-EE" sz="2800" dirty="0" smtClean="0"/>
              <a:t>	asjakohase </a:t>
            </a:r>
            <a:r>
              <a:rPr lang="et-EE" sz="2800" dirty="0"/>
              <a:t>info kättesaadavuse parandamine </a:t>
            </a:r>
            <a:r>
              <a:rPr lang="et-EE" sz="2800" dirty="0" smtClean="0"/>
              <a:t>	ning </a:t>
            </a:r>
            <a:r>
              <a:rPr lang="et-EE" sz="2800" dirty="0">
                <a:solidFill>
                  <a:srgbClr val="FF0000"/>
                </a:solidFill>
              </a:rPr>
              <a:t>külastuskoormuse suunamine</a:t>
            </a:r>
            <a:r>
              <a:rPr lang="et-EE" sz="2800" dirty="0"/>
              <a:t>, </a:t>
            </a:r>
            <a:r>
              <a:rPr lang="et-EE" sz="2800" dirty="0" smtClean="0"/>
              <a:t>kahjustamata 	tundlikke </a:t>
            </a:r>
            <a:r>
              <a:rPr lang="et-EE" sz="2800" dirty="0"/>
              <a:t>liike ja nende elupaiku. </a:t>
            </a:r>
          </a:p>
          <a:p>
            <a:pPr>
              <a:buFont typeface="Wingdings" panose="05000000000000000000" pitchFamily="2" charset="2"/>
              <a:buChar char="v"/>
            </a:pPr>
            <a:r>
              <a:rPr lang="et-EE" sz="2800" dirty="0" smtClean="0"/>
              <a:t>	Turismivõimaluste </a:t>
            </a:r>
            <a:r>
              <a:rPr lang="et-EE" sz="2800" dirty="0"/>
              <a:t>väljaarendamine </a:t>
            </a:r>
            <a:r>
              <a:rPr lang="et-EE" sz="2800" dirty="0" smtClean="0">
                <a:solidFill>
                  <a:srgbClr val="FF0000"/>
                </a:solidFill>
              </a:rPr>
              <a:t>	siseveekogudel</a:t>
            </a:r>
            <a:r>
              <a:rPr lang="et-EE" sz="2800" dirty="0" smtClean="0"/>
              <a:t>.</a:t>
            </a:r>
            <a:endParaRPr lang="et-EE" sz="2800" dirty="0"/>
          </a:p>
        </p:txBody>
      </p:sp>
    </p:spTree>
    <p:extLst>
      <p:ext uri="{BB962C8B-B14F-4D97-AF65-F5344CB8AC3E}">
        <p14:creationId xmlns:p14="http://schemas.microsoft.com/office/powerpoint/2010/main" val="3033469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21" y="704392"/>
            <a:ext cx="8229600" cy="1143000"/>
          </a:xfrm>
        </p:spPr>
        <p:txBody>
          <a:bodyPr>
            <a:normAutofit/>
          </a:bodyPr>
          <a:lstStyle/>
          <a:p>
            <a:r>
              <a:rPr lang="et-EE" b="1" dirty="0"/>
              <a:t>EAS </a:t>
            </a:r>
            <a:r>
              <a:rPr lang="et-EE" b="1" dirty="0" smtClean="0"/>
              <a:t>turismiarenduskeskus</a:t>
            </a:r>
            <a:endParaRPr lang="et-EE" b="1" dirty="0"/>
          </a:p>
        </p:txBody>
      </p:sp>
      <p:sp>
        <p:nvSpPr>
          <p:cNvPr id="4" name="Rectangle 3"/>
          <p:cNvSpPr/>
          <p:nvPr/>
        </p:nvSpPr>
        <p:spPr>
          <a:xfrm>
            <a:off x="971600" y="2780928"/>
            <a:ext cx="7412360" cy="923330"/>
          </a:xfrm>
          <a:prstGeom prst="rect">
            <a:avLst/>
          </a:prstGeom>
        </p:spPr>
        <p:txBody>
          <a:bodyPr wrap="square">
            <a:spAutoFit/>
          </a:bodyPr>
          <a:lstStyle/>
          <a:p>
            <a:endParaRPr lang="et-EE" b="1" dirty="0">
              <a:solidFill>
                <a:srgbClr val="5D0071"/>
              </a:solidFill>
            </a:endParaRPr>
          </a:p>
          <a:p>
            <a:endParaRPr lang="et-EE" b="1" dirty="0" smtClean="0">
              <a:solidFill>
                <a:srgbClr val="5D0071"/>
              </a:solidFill>
            </a:endParaRPr>
          </a:p>
          <a:p>
            <a:endParaRPr lang="et-EE" dirty="0"/>
          </a:p>
        </p:txBody>
      </p:sp>
      <p:sp>
        <p:nvSpPr>
          <p:cNvPr id="5" name="Title 1"/>
          <p:cNvSpPr txBox="1">
            <a:spLocks/>
          </p:cNvSpPr>
          <p:nvPr/>
        </p:nvSpPr>
        <p:spPr>
          <a:xfrm>
            <a:off x="-756592" y="4444663"/>
            <a:ext cx="8229600" cy="7969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t-EE" b="1" dirty="0">
              <a:solidFill>
                <a:srgbClr val="5D0071"/>
              </a:solidFill>
            </a:endParaRPr>
          </a:p>
        </p:txBody>
      </p:sp>
      <p:sp>
        <p:nvSpPr>
          <p:cNvPr id="7" name="Title 1"/>
          <p:cNvSpPr txBox="1">
            <a:spLocks/>
          </p:cNvSpPr>
          <p:nvPr/>
        </p:nvSpPr>
        <p:spPr>
          <a:xfrm>
            <a:off x="346321" y="1772816"/>
            <a:ext cx="8363272" cy="4680520"/>
          </a:xfrm>
          <a:prstGeom prst="rect">
            <a:avLst/>
          </a:prstGeom>
        </p:spPr>
        <p:txBody>
          <a:bodyPr vert="horz" lIns="91440" tIns="45720" rIns="91440" bIns="45720" rtlCol="0" anchor="ctr">
            <a:normAutofit fontScale="4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t-EE" sz="5300" dirty="0" smtClean="0"/>
          </a:p>
          <a:p>
            <a:pPr algn="l"/>
            <a:r>
              <a:rPr lang="et-EE" sz="5300" dirty="0" smtClean="0"/>
              <a:t>Turismiettevõtjate teadlikkuse tõstmine kvaliteedist, tootearendusest – koolitused, seminarid</a:t>
            </a:r>
            <a:br>
              <a:rPr lang="et-EE" sz="5300" dirty="0" smtClean="0"/>
            </a:br>
            <a:endParaRPr lang="et-EE" sz="5300" dirty="0" smtClean="0"/>
          </a:p>
          <a:p>
            <a:pPr algn="l"/>
            <a:r>
              <a:rPr lang="et-EE" sz="5300" dirty="0"/>
              <a:t>Rohelise Võtme ja EHE märgistuse väljaandmine (koostöös Maaturismiga</a:t>
            </a:r>
            <a:r>
              <a:rPr lang="et-EE" sz="5300" dirty="0" smtClean="0"/>
              <a:t>)</a:t>
            </a:r>
            <a:br>
              <a:rPr lang="et-EE" sz="5300" dirty="0" smtClean="0"/>
            </a:br>
            <a:endParaRPr lang="et-EE" sz="5300" dirty="0"/>
          </a:p>
          <a:p>
            <a:pPr algn="l"/>
            <a:r>
              <a:rPr lang="et-EE" sz="5300" dirty="0" smtClean="0"/>
              <a:t>Ettevõtete tunnustamine</a:t>
            </a:r>
          </a:p>
          <a:p>
            <a:pPr algn="l"/>
            <a:endParaRPr lang="et-EE" sz="5300" dirty="0" smtClean="0"/>
          </a:p>
          <a:p>
            <a:pPr algn="l"/>
            <a:r>
              <a:rPr lang="et-EE" sz="5300" dirty="0" smtClean="0"/>
              <a:t>Majutusettevõtete </a:t>
            </a:r>
            <a:r>
              <a:rPr lang="et-EE" sz="5300" dirty="0" err="1" smtClean="0"/>
              <a:t>ökokaardistamine</a:t>
            </a:r>
            <a:endParaRPr lang="et-EE" sz="5300" dirty="0" smtClean="0"/>
          </a:p>
          <a:p>
            <a:pPr algn="l"/>
            <a:endParaRPr lang="et-EE" sz="5300" dirty="0"/>
          </a:p>
          <a:p>
            <a:pPr algn="l"/>
            <a:r>
              <a:rPr lang="et-EE" sz="5300" dirty="0" smtClean="0"/>
              <a:t>Rahvusvaheline </a:t>
            </a:r>
            <a:r>
              <a:rPr lang="et-EE" sz="5300" dirty="0"/>
              <a:t>turundus: </a:t>
            </a:r>
            <a:r>
              <a:rPr lang="et-EE" sz="5300" dirty="0" smtClean="0"/>
              <a:t>visitestonia.com</a:t>
            </a:r>
            <a:br>
              <a:rPr lang="et-EE" sz="5300" dirty="0" smtClean="0"/>
            </a:br>
            <a:endParaRPr lang="et-EE" sz="5300" dirty="0"/>
          </a:p>
          <a:p>
            <a:pPr algn="l"/>
            <a:r>
              <a:rPr lang="et-EE" sz="5300" dirty="0" smtClean="0"/>
              <a:t>Toetavad uuringud, analüüsid</a:t>
            </a:r>
          </a:p>
          <a:p>
            <a:r>
              <a:rPr lang="et-EE" dirty="0" smtClean="0"/>
              <a:t> </a:t>
            </a:r>
            <a:br>
              <a:rPr lang="et-EE" dirty="0" smtClean="0"/>
            </a:br>
            <a:endParaRPr lang="et-EE" b="1" dirty="0"/>
          </a:p>
        </p:txBody>
      </p:sp>
    </p:spTree>
    <p:extLst>
      <p:ext uri="{BB962C8B-B14F-4D97-AF65-F5344CB8AC3E}">
        <p14:creationId xmlns:p14="http://schemas.microsoft.com/office/powerpoint/2010/main" val="4250166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1714" y="320793"/>
            <a:ext cx="8229600" cy="1143000"/>
          </a:xfrm>
        </p:spPr>
        <p:txBody>
          <a:bodyPr/>
          <a:lstStyle/>
          <a:p>
            <a:r>
              <a:rPr lang="et-EE" b="1" dirty="0" smtClean="0"/>
              <a:t> Märgised </a:t>
            </a:r>
            <a:endParaRPr lang="et-EE" b="1" dirty="0"/>
          </a:p>
        </p:txBody>
      </p:sp>
      <p:sp>
        <p:nvSpPr>
          <p:cNvPr id="3" name="Content Placeholder 2"/>
          <p:cNvSpPr>
            <a:spLocks noGrp="1"/>
          </p:cNvSpPr>
          <p:nvPr>
            <p:ph idx="4294967295"/>
          </p:nvPr>
        </p:nvSpPr>
        <p:spPr>
          <a:xfrm>
            <a:off x="357889" y="1720055"/>
            <a:ext cx="8353425" cy="4525963"/>
          </a:xfrm>
        </p:spPr>
        <p:txBody>
          <a:bodyPr/>
          <a:lstStyle/>
          <a:p>
            <a:pPr marL="0" indent="0" algn="ctr">
              <a:buNone/>
            </a:pPr>
            <a:r>
              <a:rPr lang="et-EE" dirty="0" smtClean="0"/>
              <a:t>Eestis välja antavad: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361" y="2892543"/>
            <a:ext cx="1425921" cy="2180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182" y="2874948"/>
            <a:ext cx="11430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descr="http://www.maaturism.ee/userfiles/image/rukkilik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4222" y="3769926"/>
            <a:ext cx="648072" cy="64807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4716016" y="1720055"/>
            <a:ext cx="423924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t-EE" sz="2400" dirty="0" smtClean="0"/>
          </a:p>
        </p:txBody>
      </p:sp>
    </p:spTree>
    <p:extLst>
      <p:ext uri="{BB962C8B-B14F-4D97-AF65-F5344CB8AC3E}">
        <p14:creationId xmlns:p14="http://schemas.microsoft.com/office/powerpoint/2010/main" val="182145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888078"/>
            <a:ext cx="5486400" cy="566738"/>
          </a:xfrm>
        </p:spPr>
        <p:txBody>
          <a:bodyPr>
            <a:noAutofit/>
          </a:bodyPr>
          <a:lstStyle/>
          <a:p>
            <a:r>
              <a:rPr lang="et-EE" sz="3600" dirty="0" smtClean="0"/>
              <a:t>Säästva turismi võimalused</a:t>
            </a:r>
            <a:endParaRPr lang="et-EE" sz="3600" dirty="0"/>
          </a:p>
        </p:txBody>
      </p:sp>
      <p:pic>
        <p:nvPicPr>
          <p:cNvPr id="4" name="Content Placeholder 3"/>
          <p:cNvPicPr>
            <a:picLocks noGrp="1" noChangeAspect="1"/>
          </p:cNvPicPr>
          <p:nvPr>
            <p:ph type="pic" idx="1"/>
          </p:nvPr>
        </p:nvPicPr>
        <p:blipFill>
          <a:blip r:embed="rId3">
            <a:extLst>
              <a:ext uri="{28A0092B-C50C-407E-A947-70E740481C1C}">
                <a14:useLocalDpi xmlns:a14="http://schemas.microsoft.com/office/drawing/2010/main" val="0"/>
              </a:ext>
            </a:extLst>
          </a:blip>
          <a:srcRect l="12500" r="12500"/>
          <a:stretch>
            <a:fillRect/>
          </a:stretch>
        </p:blipFill>
        <p:spPr>
          <a:xfrm>
            <a:off x="1019763" y="404664"/>
            <a:ext cx="6984776" cy="4300291"/>
          </a:xfrm>
        </p:spPr>
      </p:pic>
      <p:sp>
        <p:nvSpPr>
          <p:cNvPr id="5" name="Text Placeholder 4"/>
          <p:cNvSpPr>
            <a:spLocks noGrp="1"/>
          </p:cNvSpPr>
          <p:nvPr>
            <p:ph type="body" sz="half" idx="2"/>
          </p:nvPr>
        </p:nvSpPr>
        <p:spPr>
          <a:xfrm>
            <a:off x="4139952" y="5594323"/>
            <a:ext cx="5112568" cy="1103429"/>
          </a:xfrm>
        </p:spPr>
        <p:txBody>
          <a:bodyPr>
            <a:normAutofit fontScale="92500" lnSpcReduction="10000"/>
          </a:bodyPr>
          <a:lstStyle/>
          <a:p>
            <a:pPr marL="0" indent="0">
              <a:buNone/>
            </a:pPr>
            <a:r>
              <a:rPr lang="et-EE" sz="1800" dirty="0">
                <a:hlinkClick r:id="rId4"/>
              </a:rPr>
              <a:t>http://</a:t>
            </a:r>
            <a:r>
              <a:rPr lang="et-EE" sz="1800" dirty="0" smtClean="0">
                <a:hlinkClick r:id="rId4"/>
              </a:rPr>
              <a:t>www.puhkaeestis.ee/et/eesti-turismiarenduskeskus/spetsialistile/turismi-tootearendus/saastva-turismi-valdkonnad-ja-voimalused</a:t>
            </a:r>
            <a:endParaRPr lang="et-EE" sz="1800" dirty="0" smtClean="0"/>
          </a:p>
          <a:p>
            <a:endParaRPr lang="et-EE" dirty="0"/>
          </a:p>
        </p:txBody>
      </p:sp>
      <p:sp>
        <p:nvSpPr>
          <p:cNvPr id="6" name="Title 1"/>
          <p:cNvSpPr txBox="1">
            <a:spLocks/>
          </p:cNvSpPr>
          <p:nvPr/>
        </p:nvSpPr>
        <p:spPr>
          <a:xfrm>
            <a:off x="899592" y="5454816"/>
            <a:ext cx="5486400"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t-EE" sz="3600" dirty="0"/>
              <a:t>p</a:t>
            </a:r>
            <a:r>
              <a:rPr lang="et-EE" sz="3600" dirty="0" smtClean="0"/>
              <a:t>uhkaeestis.ee</a:t>
            </a:r>
            <a:endParaRPr lang="et-EE" sz="3600" dirty="0"/>
          </a:p>
        </p:txBody>
      </p:sp>
    </p:spTree>
    <p:extLst>
      <p:ext uri="{BB962C8B-B14F-4D97-AF65-F5344CB8AC3E}">
        <p14:creationId xmlns:p14="http://schemas.microsoft.com/office/powerpoint/2010/main" val="1988724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300" y="5229200"/>
            <a:ext cx="5486400" cy="566738"/>
          </a:xfrm>
        </p:spPr>
        <p:txBody>
          <a:bodyPr>
            <a:noAutofit/>
          </a:bodyPr>
          <a:lstStyle/>
          <a:p>
            <a:r>
              <a:rPr lang="et-EE" sz="3600" b="1" dirty="0" smtClean="0"/>
              <a:t>Roheline Eesti</a:t>
            </a:r>
            <a:endParaRPr lang="et-EE" sz="3600" b="1" dirty="0"/>
          </a:p>
        </p:txBody>
      </p:sp>
      <p:pic>
        <p:nvPicPr>
          <p:cNvPr id="4" name="Content Placeholder 3"/>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2500" r="12500"/>
          <a:stretch>
            <a:fillRect/>
          </a:stretch>
        </p:blipFill>
        <p:spPr>
          <a:xfrm>
            <a:off x="827584" y="260648"/>
            <a:ext cx="7488832" cy="4833862"/>
          </a:xfrm>
        </p:spPr>
      </p:pic>
      <p:sp>
        <p:nvSpPr>
          <p:cNvPr id="3" name="Text Placeholder 2"/>
          <p:cNvSpPr>
            <a:spLocks noGrp="1"/>
          </p:cNvSpPr>
          <p:nvPr>
            <p:ph type="body" sz="half" idx="2"/>
          </p:nvPr>
        </p:nvSpPr>
        <p:spPr>
          <a:xfrm>
            <a:off x="4211960" y="5574915"/>
            <a:ext cx="4752528" cy="804862"/>
          </a:xfrm>
        </p:spPr>
        <p:txBody>
          <a:bodyPr/>
          <a:lstStyle/>
          <a:p>
            <a:pPr marL="0" indent="0">
              <a:buNone/>
            </a:pPr>
            <a:r>
              <a:rPr lang="et-EE" sz="2000" dirty="0">
                <a:hlinkClick r:id="rId4"/>
              </a:rPr>
              <a:t>http://</a:t>
            </a:r>
            <a:r>
              <a:rPr lang="et-EE" sz="2000" dirty="0" smtClean="0">
                <a:hlinkClick r:id="rId4"/>
              </a:rPr>
              <a:t>www.puhkaeestis.ee/et/avasta-eestimaad/roheline-eesti</a:t>
            </a:r>
            <a:endParaRPr lang="et-EE" sz="2000" dirty="0" smtClean="0"/>
          </a:p>
          <a:p>
            <a:endParaRPr lang="et-EE" dirty="0"/>
          </a:p>
        </p:txBody>
      </p:sp>
      <p:sp>
        <p:nvSpPr>
          <p:cNvPr id="5" name="Title 1"/>
          <p:cNvSpPr txBox="1">
            <a:spLocks/>
          </p:cNvSpPr>
          <p:nvPr/>
        </p:nvSpPr>
        <p:spPr>
          <a:xfrm>
            <a:off x="788223" y="5792649"/>
            <a:ext cx="5486400"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t-EE" sz="3600" dirty="0"/>
              <a:t>p</a:t>
            </a:r>
            <a:r>
              <a:rPr lang="et-EE" sz="3600" dirty="0" smtClean="0"/>
              <a:t>uhkaeestis.ee</a:t>
            </a:r>
            <a:endParaRPr lang="et-EE" sz="3600" dirty="0"/>
          </a:p>
        </p:txBody>
      </p:sp>
    </p:spTree>
    <p:extLst>
      <p:ext uri="{BB962C8B-B14F-4D97-AF65-F5344CB8AC3E}">
        <p14:creationId xmlns:p14="http://schemas.microsoft.com/office/powerpoint/2010/main" val="4678950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descr="pi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62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3" descr="muster siseturis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5626"/>
            <a:ext cx="6516216" cy="241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633264" y="-115102"/>
            <a:ext cx="5486400" cy="2520280"/>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t-EE" sz="3600" dirty="0" smtClean="0">
                <a:solidFill>
                  <a:schemeClr val="bg1"/>
                </a:solidFill>
              </a:rPr>
              <a:t>Kokkuvõtteks:</a:t>
            </a:r>
          </a:p>
          <a:p>
            <a:endParaRPr lang="et-EE" sz="3600" dirty="0" smtClean="0">
              <a:solidFill>
                <a:schemeClr val="bg1"/>
              </a:solidFill>
            </a:endParaRPr>
          </a:p>
          <a:p>
            <a:endParaRPr lang="et-EE" sz="3600" dirty="0">
              <a:solidFill>
                <a:schemeClr val="bg1"/>
              </a:solidFill>
            </a:endParaRPr>
          </a:p>
        </p:txBody>
      </p:sp>
      <p:sp>
        <p:nvSpPr>
          <p:cNvPr id="5" name="Title 1"/>
          <p:cNvSpPr txBox="1">
            <a:spLocks/>
          </p:cNvSpPr>
          <p:nvPr/>
        </p:nvSpPr>
        <p:spPr>
          <a:xfrm>
            <a:off x="3095328" y="980728"/>
            <a:ext cx="6048672" cy="4629617"/>
          </a:xfrm>
          <a:prstGeom prst="rect">
            <a:avLst/>
          </a:prstGeom>
        </p:spPr>
        <p:txBody>
          <a:bodyPr vert="horz" lIns="91440" tIns="45720" rIns="91440" bIns="45720" rtlCol="0" anchor="t">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et-EE" sz="3200" b="0" dirty="0" smtClean="0">
              <a:solidFill>
                <a:schemeClr val="bg1"/>
              </a:solidFill>
            </a:endParaRPr>
          </a:p>
          <a:p>
            <a:pPr marL="342900" indent="-342900">
              <a:buFont typeface="Wingdings" panose="05000000000000000000" pitchFamily="2" charset="2"/>
              <a:buChar char="Ø"/>
            </a:pPr>
            <a:r>
              <a:rPr lang="et-EE" sz="3200" b="0" dirty="0" smtClean="0">
                <a:solidFill>
                  <a:schemeClr val="bg1"/>
                </a:solidFill>
              </a:rPr>
              <a:t>Mõtteviisi muutus (keskkonna)teadlikumaks, sarnased väärtused</a:t>
            </a:r>
            <a:br>
              <a:rPr lang="et-EE" sz="3200" b="0" dirty="0" smtClean="0">
                <a:solidFill>
                  <a:schemeClr val="bg1"/>
                </a:solidFill>
              </a:rPr>
            </a:br>
            <a:endParaRPr lang="et-EE" sz="3200" b="0" dirty="0" smtClean="0">
              <a:solidFill>
                <a:schemeClr val="bg1"/>
              </a:solidFill>
            </a:endParaRPr>
          </a:p>
          <a:p>
            <a:pPr marL="342900" indent="-342900">
              <a:buFont typeface="Wingdings" panose="05000000000000000000" pitchFamily="2" charset="2"/>
              <a:buChar char="Ø"/>
            </a:pPr>
            <a:r>
              <a:rPr lang="et-EE" sz="3200" b="0" dirty="0" smtClean="0">
                <a:solidFill>
                  <a:schemeClr val="bg1"/>
                </a:solidFill>
              </a:rPr>
              <a:t>3 osapoolt: inimene, keskkond, kasumlikkus</a:t>
            </a:r>
            <a:br>
              <a:rPr lang="et-EE" sz="3200" b="0" dirty="0" smtClean="0">
                <a:solidFill>
                  <a:schemeClr val="bg1"/>
                </a:solidFill>
              </a:rPr>
            </a:br>
            <a:endParaRPr lang="et-EE" sz="3200" b="0" dirty="0" smtClean="0">
              <a:solidFill>
                <a:schemeClr val="bg1"/>
              </a:solidFill>
            </a:endParaRPr>
          </a:p>
          <a:p>
            <a:pPr marL="342900" indent="-342900">
              <a:buFont typeface="Wingdings" panose="05000000000000000000" pitchFamily="2" charset="2"/>
              <a:buChar char="Ø"/>
            </a:pPr>
            <a:r>
              <a:rPr lang="et-EE" sz="3200" b="0" dirty="0" smtClean="0">
                <a:solidFill>
                  <a:schemeClr val="bg1"/>
                </a:solidFill>
              </a:rPr>
              <a:t>Kohaliku kogukonna oluline roll</a:t>
            </a:r>
            <a:br>
              <a:rPr lang="et-EE" sz="3200" b="0" dirty="0" smtClean="0">
                <a:solidFill>
                  <a:schemeClr val="bg1"/>
                </a:solidFill>
              </a:rPr>
            </a:br>
            <a:endParaRPr lang="et-EE" sz="3200" b="0" dirty="0" smtClean="0">
              <a:solidFill>
                <a:schemeClr val="bg1"/>
              </a:solidFill>
            </a:endParaRPr>
          </a:p>
          <a:p>
            <a:pPr marL="342900" indent="-342900">
              <a:buFont typeface="Wingdings" panose="05000000000000000000" pitchFamily="2" charset="2"/>
              <a:buChar char="Ø"/>
            </a:pPr>
            <a:r>
              <a:rPr lang="et-EE" sz="3600" dirty="0" smtClean="0">
                <a:solidFill>
                  <a:schemeClr val="bg1"/>
                </a:solidFill>
              </a:rPr>
              <a:t>Külastaja teekond! </a:t>
            </a:r>
            <a:r>
              <a:rPr lang="et-EE" sz="3200" b="0" dirty="0" smtClean="0">
                <a:solidFill>
                  <a:schemeClr val="bg1"/>
                </a:solidFill>
              </a:rPr>
              <a:t/>
            </a:r>
            <a:br>
              <a:rPr lang="et-EE" sz="3200" b="0" dirty="0" smtClean="0">
                <a:solidFill>
                  <a:schemeClr val="bg1"/>
                </a:solidFill>
              </a:rPr>
            </a:br>
            <a:endParaRPr lang="et-EE" sz="3200" b="0" dirty="0">
              <a:solidFill>
                <a:schemeClr val="bg1"/>
              </a:solidFill>
            </a:endParaRPr>
          </a:p>
          <a:p>
            <a:endParaRPr lang="et-EE" sz="2400" b="0" dirty="0" smtClean="0">
              <a:solidFill>
                <a:schemeClr val="bg1"/>
              </a:solidFill>
            </a:endParaRPr>
          </a:p>
          <a:p>
            <a:endParaRPr lang="et-EE" sz="2400" b="0" dirty="0" smtClean="0">
              <a:solidFill>
                <a:schemeClr val="bg1"/>
              </a:solidFill>
            </a:endParaRPr>
          </a:p>
          <a:p>
            <a:endParaRPr lang="et-EE" sz="3600" dirty="0">
              <a:solidFill>
                <a:schemeClr val="bg1"/>
              </a:solidFill>
            </a:endParaRPr>
          </a:p>
        </p:txBody>
      </p:sp>
    </p:spTree>
    <p:extLst>
      <p:ext uri="{BB962C8B-B14F-4D97-AF65-F5344CB8AC3E}">
        <p14:creationId xmlns:p14="http://schemas.microsoft.com/office/powerpoint/2010/main" val="194288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4" descr="pil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3" descr="muster siseturis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2100" y="0"/>
            <a:ext cx="63119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244850" y="1247989"/>
            <a:ext cx="5486400" cy="2520280"/>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t-EE" sz="3600" dirty="0" smtClean="0">
                <a:solidFill>
                  <a:schemeClr val="bg1"/>
                </a:solidFill>
              </a:rPr>
              <a:t>puhkaeestis.ee</a:t>
            </a:r>
          </a:p>
          <a:p>
            <a:r>
              <a:rPr lang="et-EE" sz="3600" dirty="0">
                <a:solidFill>
                  <a:schemeClr val="bg1"/>
                </a:solidFill>
              </a:rPr>
              <a:t>v</a:t>
            </a:r>
            <a:r>
              <a:rPr lang="et-EE" sz="3600" dirty="0" smtClean="0">
                <a:solidFill>
                  <a:schemeClr val="bg1"/>
                </a:solidFill>
              </a:rPr>
              <a:t>isitestonia.com</a:t>
            </a:r>
          </a:p>
          <a:p>
            <a:r>
              <a:rPr lang="et-EE" sz="3600" dirty="0" smtClean="0">
                <a:solidFill>
                  <a:schemeClr val="bg1"/>
                </a:solidFill>
              </a:rPr>
              <a:t>maaturism.ee</a:t>
            </a:r>
          </a:p>
          <a:p>
            <a:endParaRPr lang="et-EE" sz="3600" dirty="0" smtClean="0">
              <a:solidFill>
                <a:schemeClr val="bg1"/>
              </a:solidFill>
            </a:endParaRPr>
          </a:p>
          <a:p>
            <a:endParaRPr lang="et-EE" sz="3600" dirty="0">
              <a:solidFill>
                <a:schemeClr val="bg1"/>
              </a:solidFill>
            </a:endParaRPr>
          </a:p>
        </p:txBody>
      </p:sp>
      <p:sp>
        <p:nvSpPr>
          <p:cNvPr id="5" name="Title 1"/>
          <p:cNvSpPr txBox="1">
            <a:spLocks/>
          </p:cNvSpPr>
          <p:nvPr/>
        </p:nvSpPr>
        <p:spPr>
          <a:xfrm>
            <a:off x="4283968" y="4221088"/>
            <a:ext cx="5486400" cy="3055294"/>
          </a:xfrm>
          <a:prstGeom prst="rect">
            <a:avLst/>
          </a:prstGeom>
        </p:spPr>
        <p:txBody>
          <a:bodyPr vert="horz" lIns="91440" tIns="45720" rIns="91440" bIns="45720" rtlCol="0" anchor="b">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endParaRPr lang="et-EE" sz="2400" b="0" dirty="0" smtClean="0">
              <a:solidFill>
                <a:schemeClr val="bg1"/>
              </a:solidFill>
            </a:endParaRPr>
          </a:p>
          <a:p>
            <a:endParaRPr lang="et-EE" sz="2400" b="0" dirty="0" smtClean="0">
              <a:solidFill>
                <a:schemeClr val="bg1"/>
              </a:solidFill>
            </a:endParaRPr>
          </a:p>
          <a:p>
            <a:r>
              <a:rPr lang="et-EE" sz="2400" b="0" dirty="0" smtClean="0">
                <a:solidFill>
                  <a:schemeClr val="bg1"/>
                </a:solidFill>
              </a:rPr>
              <a:t>Rohkem infot:</a:t>
            </a:r>
            <a:endParaRPr lang="et-EE" sz="2400" b="0" dirty="0">
              <a:solidFill>
                <a:schemeClr val="bg1"/>
              </a:solidFill>
            </a:endParaRPr>
          </a:p>
          <a:p>
            <a:endParaRPr lang="et-EE" sz="2400" b="0" dirty="0" smtClean="0">
              <a:solidFill>
                <a:schemeClr val="bg1"/>
              </a:solidFill>
            </a:endParaRPr>
          </a:p>
          <a:p>
            <a:endParaRPr lang="et-EE" sz="2400" b="0" dirty="0" smtClean="0">
              <a:solidFill>
                <a:schemeClr val="bg1"/>
              </a:solidFill>
            </a:endParaRPr>
          </a:p>
          <a:p>
            <a:endParaRPr lang="et-EE" sz="2400" b="0" dirty="0" smtClean="0">
              <a:solidFill>
                <a:schemeClr val="bg1"/>
              </a:solidFill>
            </a:endParaRPr>
          </a:p>
          <a:p>
            <a:endParaRPr lang="et-EE" sz="2400" b="0" dirty="0" smtClean="0">
              <a:solidFill>
                <a:schemeClr val="bg1"/>
              </a:solidFill>
            </a:endParaRPr>
          </a:p>
          <a:p>
            <a:endParaRPr lang="et-EE" sz="2400" b="0" dirty="0" smtClean="0">
              <a:solidFill>
                <a:schemeClr val="bg1"/>
              </a:solidFill>
            </a:endParaRPr>
          </a:p>
          <a:p>
            <a:r>
              <a:rPr lang="et-EE" sz="2400" b="0" dirty="0" smtClean="0">
                <a:solidFill>
                  <a:schemeClr val="bg1"/>
                </a:solidFill>
              </a:rPr>
              <a:t>EAS Turismiarenduskeskus:</a:t>
            </a:r>
          </a:p>
          <a:p>
            <a:endParaRPr lang="et-EE" sz="2400" b="0" dirty="0" smtClean="0">
              <a:solidFill>
                <a:schemeClr val="bg1"/>
              </a:solidFill>
            </a:endParaRPr>
          </a:p>
          <a:p>
            <a:r>
              <a:rPr lang="et-EE" sz="2400" b="0" dirty="0" smtClean="0">
                <a:solidFill>
                  <a:schemeClr val="bg1"/>
                </a:solidFill>
              </a:rPr>
              <a:t>Liina Värs </a:t>
            </a:r>
          </a:p>
          <a:p>
            <a:r>
              <a:rPr lang="et-EE" sz="2400" b="0" dirty="0" smtClean="0">
                <a:solidFill>
                  <a:schemeClr val="bg1"/>
                </a:solidFill>
              </a:rPr>
              <a:t>turismi kvaliteet, säästev turism</a:t>
            </a:r>
          </a:p>
          <a:p>
            <a:r>
              <a:rPr lang="et-EE" sz="2400" b="0" dirty="0" smtClean="0">
                <a:solidFill>
                  <a:schemeClr val="bg1"/>
                </a:solidFill>
              </a:rPr>
              <a:t>tel 627 9544</a:t>
            </a:r>
            <a:br>
              <a:rPr lang="et-EE" sz="2400" b="0" dirty="0" smtClean="0">
                <a:solidFill>
                  <a:schemeClr val="bg1"/>
                </a:solidFill>
              </a:rPr>
            </a:br>
            <a:r>
              <a:rPr lang="et-EE" sz="2400" b="0" dirty="0" smtClean="0">
                <a:solidFill>
                  <a:schemeClr val="bg1"/>
                </a:solidFill>
              </a:rPr>
              <a:t>liina.vars@eas.ee</a:t>
            </a:r>
          </a:p>
          <a:p>
            <a:endParaRPr lang="et-EE" sz="2400" b="0" dirty="0" smtClean="0">
              <a:solidFill>
                <a:schemeClr val="bg1"/>
              </a:solidFill>
            </a:endParaRPr>
          </a:p>
          <a:p>
            <a:r>
              <a:rPr lang="et-EE" sz="2400" b="0" dirty="0" smtClean="0">
                <a:solidFill>
                  <a:schemeClr val="bg1"/>
                </a:solidFill>
              </a:rPr>
              <a:t>Gea Kammer </a:t>
            </a:r>
          </a:p>
          <a:p>
            <a:r>
              <a:rPr lang="et-EE" sz="2400" b="0" dirty="0" smtClean="0">
                <a:solidFill>
                  <a:schemeClr val="bg1"/>
                </a:solidFill>
              </a:rPr>
              <a:t>looduspuhkus, perepuhkus</a:t>
            </a:r>
          </a:p>
          <a:p>
            <a:r>
              <a:rPr lang="et-EE" sz="2400" b="0" dirty="0" smtClean="0">
                <a:solidFill>
                  <a:schemeClr val="bg1"/>
                </a:solidFill>
              </a:rPr>
              <a:t>tel 737 7232</a:t>
            </a:r>
          </a:p>
          <a:p>
            <a:r>
              <a:rPr lang="et-EE" sz="2400" b="0" dirty="0">
                <a:solidFill>
                  <a:schemeClr val="bg1"/>
                </a:solidFill>
              </a:rPr>
              <a:t>g</a:t>
            </a:r>
            <a:r>
              <a:rPr lang="et-EE" sz="2400" b="0" dirty="0" smtClean="0">
                <a:solidFill>
                  <a:schemeClr val="bg1"/>
                </a:solidFill>
              </a:rPr>
              <a:t>ea.kammer@eas.ee </a:t>
            </a:r>
          </a:p>
          <a:p>
            <a:endParaRPr lang="et-EE" sz="3600" dirty="0">
              <a:solidFill>
                <a:schemeClr val="bg1"/>
              </a:solidFill>
            </a:endParaRPr>
          </a:p>
        </p:txBody>
      </p:sp>
    </p:spTree>
    <p:extLst>
      <p:ext uri="{BB962C8B-B14F-4D97-AF65-F5344CB8AC3E}">
        <p14:creationId xmlns:p14="http://schemas.microsoft.com/office/powerpoint/2010/main" val="1516424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t-EE" sz="3800" b="1" dirty="0" smtClean="0"/>
              <a:t>Loodusturism. Säästev </a:t>
            </a:r>
            <a:r>
              <a:rPr lang="et-EE" sz="3800" b="1" dirty="0" smtClean="0"/>
              <a:t>turism. Ökoturism. </a:t>
            </a:r>
            <a:endParaRPr lang="et-EE" sz="3800" b="1" dirty="0"/>
          </a:p>
        </p:txBody>
      </p:sp>
      <p:pic>
        <p:nvPicPr>
          <p:cNvPr id="4" name="Content Placeholder 3"/>
          <p:cNvPicPr>
            <a:picLocks noGrp="1" noChangeAspect="1"/>
          </p:cNvPicPr>
          <p:nvPr>
            <p:ph idx="1"/>
          </p:nvPr>
        </p:nvPicPr>
        <p:blipFill>
          <a:blip r:embed="rId3"/>
          <a:stretch>
            <a:fillRect/>
          </a:stretch>
        </p:blipFill>
        <p:spPr>
          <a:xfrm>
            <a:off x="323528" y="1417638"/>
            <a:ext cx="4500772" cy="4525963"/>
          </a:xfrm>
          <a:prstGeom prst="rect">
            <a:avLst/>
          </a:prstGeom>
        </p:spPr>
      </p:pic>
      <p:sp>
        <p:nvSpPr>
          <p:cNvPr id="5" name="Title 1"/>
          <p:cNvSpPr txBox="1">
            <a:spLocks/>
          </p:cNvSpPr>
          <p:nvPr/>
        </p:nvSpPr>
        <p:spPr>
          <a:xfrm>
            <a:off x="457200" y="6188628"/>
            <a:ext cx="5277272" cy="294307"/>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t-EE" dirty="0" smtClean="0"/>
              <a:t>Joonis: Eesti </a:t>
            </a:r>
            <a:r>
              <a:rPr lang="et-EE" dirty="0" err="1"/>
              <a:t>Ö</a:t>
            </a:r>
            <a:r>
              <a:rPr lang="et-EE" dirty="0" err="1" smtClean="0"/>
              <a:t>koturismi</a:t>
            </a:r>
            <a:r>
              <a:rPr lang="et-EE" dirty="0" smtClean="0"/>
              <a:t> Ühendus</a:t>
            </a:r>
            <a:endParaRPr lang="et-EE" dirty="0"/>
          </a:p>
        </p:txBody>
      </p:sp>
      <p:sp>
        <p:nvSpPr>
          <p:cNvPr id="7" name="Title 1"/>
          <p:cNvSpPr txBox="1">
            <a:spLocks/>
          </p:cNvSpPr>
          <p:nvPr/>
        </p:nvSpPr>
        <p:spPr>
          <a:xfrm>
            <a:off x="5004048" y="1546835"/>
            <a:ext cx="2901008" cy="4641793"/>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t-EE" sz="1600" b="1" dirty="0"/>
              <a:t>Loodusturism</a:t>
            </a:r>
            <a:r>
              <a:rPr lang="et-EE" sz="1600" dirty="0"/>
              <a:t> –  loodusel põhinev või loodust ühe elamuskomponendina kaasav turism; ettevõtlusvorm, mis kasutab looduskeskkonda. </a:t>
            </a:r>
            <a:endParaRPr lang="et-EE" sz="1600" dirty="0" smtClean="0"/>
          </a:p>
          <a:p>
            <a:pPr algn="l"/>
            <a:endParaRPr lang="et-EE" sz="1600" dirty="0"/>
          </a:p>
          <a:p>
            <a:pPr algn="l"/>
            <a:r>
              <a:rPr lang="et-EE" sz="1600" b="1" dirty="0" smtClean="0"/>
              <a:t>Säästev </a:t>
            </a:r>
            <a:r>
              <a:rPr lang="et-EE" sz="1600" b="1" dirty="0"/>
              <a:t>turism </a:t>
            </a:r>
            <a:r>
              <a:rPr lang="et-EE" sz="1600" dirty="0"/>
              <a:t>– ressursside säästlikku kasutamist </a:t>
            </a:r>
            <a:r>
              <a:rPr lang="et-EE" sz="1600" dirty="0" smtClean="0"/>
              <a:t>soosiv, hoomab ka massiturismi (lennu-, laevaliine, restorane, hotelle, kuurorte jne) </a:t>
            </a:r>
          </a:p>
          <a:p>
            <a:pPr algn="l"/>
            <a:endParaRPr lang="et-EE" sz="1600" dirty="0"/>
          </a:p>
          <a:p>
            <a:pPr algn="l"/>
            <a:r>
              <a:rPr lang="et-EE" sz="1600" b="1" dirty="0" smtClean="0"/>
              <a:t> </a:t>
            </a:r>
            <a:r>
              <a:rPr lang="et-EE" sz="1600" b="1" dirty="0" err="1" smtClean="0"/>
              <a:t>Ökoturism</a:t>
            </a:r>
            <a:r>
              <a:rPr lang="et-EE" sz="1600" b="1" dirty="0" smtClean="0"/>
              <a:t> </a:t>
            </a:r>
            <a:r>
              <a:rPr lang="et-EE" sz="1600" dirty="0" smtClean="0"/>
              <a:t>– säästva turismi eriliik. Vastutustundlik reisimine, mis toetab kultuuri- ja looduspärandi säilimist ning kohalike elanike heaolu.</a:t>
            </a:r>
          </a:p>
          <a:p>
            <a:pPr algn="l"/>
            <a:endParaRPr lang="et-EE" sz="1600" dirty="0" smtClean="0"/>
          </a:p>
          <a:p>
            <a:pPr algn="l"/>
            <a:endParaRPr lang="et-EE" sz="1200" dirty="0"/>
          </a:p>
          <a:p>
            <a:pPr algn="l"/>
            <a:endParaRPr lang="et-EE" sz="1200" dirty="0"/>
          </a:p>
        </p:txBody>
      </p:sp>
    </p:spTree>
    <p:extLst>
      <p:ext uri="{BB962C8B-B14F-4D97-AF65-F5344CB8AC3E}">
        <p14:creationId xmlns:p14="http://schemas.microsoft.com/office/powerpoint/2010/main" val="385478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Säästev turism</a:t>
            </a:r>
            <a:endParaRPr lang="et-EE" b="1" dirty="0"/>
          </a:p>
        </p:txBody>
      </p:sp>
      <p:sp>
        <p:nvSpPr>
          <p:cNvPr id="3" name="Content Placeholder 2"/>
          <p:cNvSpPr>
            <a:spLocks noGrp="1"/>
          </p:cNvSpPr>
          <p:nvPr>
            <p:ph idx="1"/>
          </p:nvPr>
        </p:nvSpPr>
        <p:spPr/>
        <p:txBody>
          <a:bodyPr>
            <a:normAutofit fontScale="77500" lnSpcReduction="20000"/>
          </a:bodyPr>
          <a:lstStyle/>
          <a:p>
            <a:pPr marL="0" indent="0">
              <a:buNone/>
            </a:pPr>
            <a:r>
              <a:rPr lang="et-EE" b="1" dirty="0"/>
              <a:t>Ökoloogiline </a:t>
            </a:r>
            <a:r>
              <a:rPr lang="et-EE" b="1" dirty="0" smtClean="0"/>
              <a:t>mõõde = KESKKOND</a:t>
            </a:r>
            <a:r>
              <a:rPr lang="et-EE" b="1" dirty="0"/>
              <a:t/>
            </a:r>
            <a:br>
              <a:rPr lang="et-EE" b="1" dirty="0"/>
            </a:br>
            <a:r>
              <a:rPr lang="et-EE" dirty="0"/>
              <a:t>-Ressursside säästlik kasutamine</a:t>
            </a:r>
          </a:p>
          <a:p>
            <a:pPr marL="0" indent="0">
              <a:buNone/>
            </a:pPr>
            <a:r>
              <a:rPr lang="et-EE" dirty="0"/>
              <a:t>-Jäätmemajandus</a:t>
            </a:r>
          </a:p>
          <a:p>
            <a:pPr marL="0" indent="0">
              <a:buNone/>
            </a:pPr>
            <a:r>
              <a:rPr lang="et-EE" dirty="0"/>
              <a:t/>
            </a:r>
            <a:br>
              <a:rPr lang="et-EE" dirty="0"/>
            </a:br>
            <a:r>
              <a:rPr lang="et-EE" b="1" dirty="0"/>
              <a:t>Sotsiaalne </a:t>
            </a:r>
            <a:r>
              <a:rPr lang="et-EE" b="1" dirty="0" smtClean="0"/>
              <a:t>mõõde = INIMESED</a:t>
            </a:r>
            <a:r>
              <a:rPr lang="et-EE" b="1" dirty="0"/>
              <a:t/>
            </a:r>
            <a:br>
              <a:rPr lang="et-EE" b="1" dirty="0"/>
            </a:br>
            <a:r>
              <a:rPr lang="et-EE" dirty="0"/>
              <a:t>-loodus- ja kultuuripärandi säilitamine</a:t>
            </a:r>
            <a:br>
              <a:rPr lang="et-EE" dirty="0"/>
            </a:br>
            <a:r>
              <a:rPr lang="et-EE" dirty="0"/>
              <a:t>-kohaliku kogukonna kaasamine</a:t>
            </a:r>
            <a:br>
              <a:rPr lang="et-EE" dirty="0"/>
            </a:br>
            <a:r>
              <a:rPr lang="et-EE" dirty="0"/>
              <a:t>-</a:t>
            </a:r>
            <a:r>
              <a:rPr lang="et-EE" dirty="0" smtClean="0"/>
              <a:t>kohalikule kogukonnale mõju </a:t>
            </a:r>
            <a:r>
              <a:rPr lang="et-EE" dirty="0"/>
              <a:t>arvestamine</a:t>
            </a:r>
          </a:p>
          <a:p>
            <a:pPr marL="0" indent="0">
              <a:buNone/>
            </a:pPr>
            <a:r>
              <a:rPr lang="et-EE" dirty="0"/>
              <a:t/>
            </a:r>
            <a:br>
              <a:rPr lang="et-EE" dirty="0"/>
            </a:br>
            <a:r>
              <a:rPr lang="et-EE" b="1" dirty="0"/>
              <a:t>Majanduslik </a:t>
            </a:r>
            <a:r>
              <a:rPr lang="et-EE" b="1" dirty="0" smtClean="0"/>
              <a:t>mõõde = KASUMLIKKUS</a:t>
            </a:r>
            <a:r>
              <a:rPr lang="et-EE" dirty="0"/>
              <a:t/>
            </a:r>
            <a:br>
              <a:rPr lang="et-EE" dirty="0"/>
            </a:br>
            <a:r>
              <a:rPr lang="et-EE" dirty="0"/>
              <a:t>-kohalike toodete ja teenuste tarbimine</a:t>
            </a:r>
            <a:br>
              <a:rPr lang="et-EE" dirty="0"/>
            </a:br>
            <a:r>
              <a:rPr lang="et-EE" dirty="0"/>
              <a:t>-kohalik tööhõive</a:t>
            </a:r>
            <a:br>
              <a:rPr lang="et-EE" dirty="0"/>
            </a:br>
            <a:r>
              <a:rPr lang="et-EE" dirty="0"/>
              <a:t>-pikaajaline kohalik majanduslik heaolu</a:t>
            </a:r>
          </a:p>
          <a:p>
            <a:endParaRPr lang="et-EE" dirty="0"/>
          </a:p>
        </p:txBody>
      </p:sp>
    </p:spTree>
    <p:extLst>
      <p:ext uri="{BB962C8B-B14F-4D97-AF65-F5344CB8AC3E}">
        <p14:creationId xmlns:p14="http://schemas.microsoft.com/office/powerpoint/2010/main" val="300901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b="1" dirty="0" smtClean="0"/>
              <a:t>Loodusturismi fookus</a:t>
            </a:r>
            <a:endParaRPr lang="et-EE"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048838"/>
              </p:ext>
            </p:extLst>
          </p:nvPr>
        </p:nvGraphicFramePr>
        <p:xfrm>
          <a:off x="35006" y="1434206"/>
          <a:ext cx="7787208" cy="4781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57442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229600" cy="1143000"/>
          </a:xfrm>
        </p:spPr>
        <p:txBody>
          <a:bodyPr>
            <a:normAutofit fontScale="90000"/>
          </a:bodyPr>
          <a:lstStyle/>
          <a:p>
            <a:r>
              <a:rPr lang="et-EE" dirty="0" smtClean="0"/>
              <a:t>Turismi tootearenduse </a:t>
            </a:r>
            <a:br>
              <a:rPr lang="et-EE" dirty="0" smtClean="0"/>
            </a:br>
            <a:r>
              <a:rPr lang="et-EE" dirty="0" smtClean="0"/>
              <a:t>läbiv põhimõte:</a:t>
            </a:r>
            <a:r>
              <a:rPr lang="et-EE" dirty="0"/>
              <a:t/>
            </a:r>
            <a:br>
              <a:rPr lang="et-EE" dirty="0"/>
            </a:br>
            <a:endParaRPr lang="et-EE" dirty="0"/>
          </a:p>
        </p:txBody>
      </p:sp>
      <p:sp>
        <p:nvSpPr>
          <p:cNvPr id="3" name="Content Placeholder 2"/>
          <p:cNvSpPr>
            <a:spLocks noGrp="1"/>
          </p:cNvSpPr>
          <p:nvPr>
            <p:ph idx="1"/>
          </p:nvPr>
        </p:nvSpPr>
        <p:spPr>
          <a:xfrm>
            <a:off x="395536" y="1916832"/>
            <a:ext cx="8229600" cy="4525963"/>
          </a:xfrm>
        </p:spPr>
        <p:txBody>
          <a:bodyPr>
            <a:normAutofit/>
          </a:bodyPr>
          <a:lstStyle/>
          <a:p>
            <a:pPr marL="0" indent="0" algn="ctr">
              <a:buNone/>
            </a:pPr>
            <a:r>
              <a:rPr lang="et-EE" sz="5400" b="1" dirty="0" smtClean="0"/>
              <a:t>Külastaja </a:t>
            </a:r>
            <a:r>
              <a:rPr lang="et-EE" sz="5400" b="1" dirty="0"/>
              <a:t>teekond</a:t>
            </a:r>
          </a:p>
          <a:p>
            <a:pPr marL="0" indent="0" algn="ctr">
              <a:buNone/>
            </a:pPr>
            <a:r>
              <a:rPr lang="et-EE" sz="3600" dirty="0" smtClean="0"/>
              <a:t>Kogu</a:t>
            </a:r>
            <a:r>
              <a:rPr lang="et-EE" sz="3600" b="1" dirty="0" smtClean="0"/>
              <a:t> </a:t>
            </a:r>
            <a:r>
              <a:rPr lang="et-EE" sz="3600" dirty="0"/>
              <a:t>reisi jooksul </a:t>
            </a:r>
            <a:r>
              <a:rPr lang="et-EE" sz="3600" dirty="0" smtClean="0"/>
              <a:t>külalislahke, </a:t>
            </a:r>
          </a:p>
          <a:p>
            <a:pPr marL="0" indent="0" algn="ctr">
              <a:buNone/>
            </a:pPr>
            <a:r>
              <a:rPr lang="et-EE" sz="3600" dirty="0" smtClean="0"/>
              <a:t>kvaliteetne</a:t>
            </a:r>
            <a:r>
              <a:rPr lang="et-EE" sz="3600" dirty="0"/>
              <a:t>, </a:t>
            </a:r>
            <a:r>
              <a:rPr lang="et-EE" sz="3600" dirty="0" smtClean="0"/>
              <a:t>turvaline, ligipääsetav</a:t>
            </a:r>
            <a:r>
              <a:rPr lang="et-EE" sz="3600" dirty="0"/>
              <a:t>. </a:t>
            </a:r>
            <a:r>
              <a:rPr lang="et-EE" sz="3600" dirty="0" smtClean="0"/>
              <a:t/>
            </a:r>
            <a:br>
              <a:rPr lang="et-EE" sz="3600" dirty="0" smtClean="0"/>
            </a:br>
            <a:endParaRPr lang="et-EE" sz="3600" dirty="0" smtClean="0"/>
          </a:p>
          <a:p>
            <a:pPr marL="0" indent="0" algn="ctr">
              <a:buNone/>
            </a:pPr>
            <a:r>
              <a:rPr lang="et-EE" sz="2800" dirty="0" smtClean="0"/>
              <a:t>Loeb kõik, millega külastaja oma teekonnal kokku puutub. Kodust koduni.</a:t>
            </a:r>
            <a:endParaRPr lang="et-EE" sz="2800" dirty="0"/>
          </a:p>
          <a:p>
            <a:endParaRPr lang="et-EE" dirty="0"/>
          </a:p>
        </p:txBody>
      </p:sp>
    </p:spTree>
    <p:extLst>
      <p:ext uri="{BB962C8B-B14F-4D97-AF65-F5344CB8AC3E}">
        <p14:creationId xmlns:p14="http://schemas.microsoft.com/office/powerpoint/2010/main" val="3103865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lt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568" y="4192"/>
            <a:ext cx="10287000" cy="6858000"/>
          </a:xfrm>
          <a:prstGeom prst="rect">
            <a:avLst/>
          </a:prstGeom>
        </p:spPr>
      </p:pic>
      <p:graphicFrame>
        <p:nvGraphicFramePr>
          <p:cNvPr id="4" name="Skemaatiline diagramm 3"/>
          <p:cNvGraphicFramePr/>
          <p:nvPr>
            <p:extLst/>
          </p:nvPr>
        </p:nvGraphicFramePr>
        <p:xfrm>
          <a:off x="179512" y="188640"/>
          <a:ext cx="8784976" cy="6408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6178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260648"/>
            <a:ext cx="8229600" cy="1143000"/>
          </a:xfrm>
        </p:spPr>
        <p:txBody>
          <a:bodyPr/>
          <a:lstStyle/>
          <a:p>
            <a:r>
              <a:rPr lang="et-EE" b="1" dirty="0" smtClean="0"/>
              <a:t>Mount Everest</a:t>
            </a:r>
            <a:endParaRPr lang="et-EE" b="1" dirty="0"/>
          </a:p>
        </p:txBody>
      </p:sp>
      <p:pic>
        <p:nvPicPr>
          <p:cNvPr id="4" name="Content Placeholder 3"/>
          <p:cNvPicPr>
            <a:picLocks noGrp="1" noChangeAspect="1"/>
          </p:cNvPicPr>
          <p:nvPr>
            <p:ph idx="4294967295"/>
          </p:nvPr>
        </p:nvPicPr>
        <p:blipFill>
          <a:blip r:embed="rId2"/>
          <a:stretch>
            <a:fillRect/>
          </a:stretch>
        </p:blipFill>
        <p:spPr>
          <a:xfrm>
            <a:off x="899592" y="1556792"/>
            <a:ext cx="7330008" cy="4446755"/>
          </a:xfrm>
          <a:prstGeom prst="rect">
            <a:avLst/>
          </a:prstGeom>
        </p:spPr>
      </p:pic>
      <p:sp>
        <p:nvSpPr>
          <p:cNvPr id="5" name="Title 1"/>
          <p:cNvSpPr txBox="1">
            <a:spLocks/>
          </p:cNvSpPr>
          <p:nvPr/>
        </p:nvSpPr>
        <p:spPr>
          <a:xfrm>
            <a:off x="755576" y="6156691"/>
            <a:ext cx="5277272" cy="294307"/>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t-EE" dirty="0"/>
              <a:t>Foto: </a:t>
            </a:r>
            <a:r>
              <a:rPr lang="et-EE" dirty="0" err="1"/>
              <a:t>National</a:t>
            </a:r>
            <a:r>
              <a:rPr lang="et-EE" dirty="0"/>
              <a:t> </a:t>
            </a:r>
            <a:r>
              <a:rPr lang="et-EE" dirty="0" err="1"/>
              <a:t>Geographic</a:t>
            </a:r>
            <a:endParaRPr lang="et-EE" dirty="0"/>
          </a:p>
        </p:txBody>
      </p:sp>
    </p:spTree>
    <p:extLst>
      <p:ext uri="{BB962C8B-B14F-4D97-AF65-F5344CB8AC3E}">
        <p14:creationId xmlns:p14="http://schemas.microsoft.com/office/powerpoint/2010/main" val="220341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620688"/>
            <a:ext cx="8229600" cy="1143000"/>
          </a:xfrm>
        </p:spPr>
        <p:txBody>
          <a:bodyPr>
            <a:noAutofit/>
          </a:bodyPr>
          <a:lstStyle/>
          <a:p>
            <a:r>
              <a:rPr lang="et-EE" sz="3600" b="1" dirty="0" smtClean="0"/>
              <a:t>Kas kõik peab olema ligipääsetav ja avastatav?</a:t>
            </a:r>
            <a:endParaRPr lang="et-EE" sz="3600" b="1" dirty="0"/>
          </a:p>
        </p:txBody>
      </p:sp>
      <p:pic>
        <p:nvPicPr>
          <p:cNvPr id="4" name="Content Placeholder 3"/>
          <p:cNvPicPr>
            <a:picLocks noGrp="1" noChangeAspect="1"/>
          </p:cNvPicPr>
          <p:nvPr>
            <p:ph idx="4294967295"/>
          </p:nvPr>
        </p:nvPicPr>
        <p:blipFill>
          <a:blip r:embed="rId3"/>
          <a:stretch>
            <a:fillRect/>
          </a:stretch>
        </p:blipFill>
        <p:spPr>
          <a:xfrm>
            <a:off x="1115616" y="1844823"/>
            <a:ext cx="6984776" cy="4454035"/>
          </a:xfrm>
          <a:prstGeom prst="rect">
            <a:avLst/>
          </a:prstGeom>
        </p:spPr>
      </p:pic>
      <p:sp>
        <p:nvSpPr>
          <p:cNvPr id="5" name="Title 1"/>
          <p:cNvSpPr txBox="1">
            <a:spLocks/>
          </p:cNvSpPr>
          <p:nvPr/>
        </p:nvSpPr>
        <p:spPr>
          <a:xfrm>
            <a:off x="1097541" y="6379993"/>
            <a:ext cx="5277272" cy="294307"/>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t-EE" dirty="0" smtClean="0"/>
              <a:t>Foto: </a:t>
            </a:r>
            <a:r>
              <a:rPr lang="et-EE" dirty="0" err="1" smtClean="0"/>
              <a:t>National</a:t>
            </a:r>
            <a:r>
              <a:rPr lang="et-EE" dirty="0" smtClean="0"/>
              <a:t> </a:t>
            </a:r>
            <a:r>
              <a:rPr lang="et-EE" dirty="0" err="1" smtClean="0"/>
              <a:t>Geographic</a:t>
            </a:r>
            <a:endParaRPr lang="et-EE" dirty="0"/>
          </a:p>
        </p:txBody>
      </p:sp>
    </p:spTree>
    <p:extLst>
      <p:ext uri="{BB962C8B-B14F-4D97-AF65-F5344CB8AC3E}">
        <p14:creationId xmlns:p14="http://schemas.microsoft.com/office/powerpoint/2010/main" val="3970234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457200" y="548680"/>
            <a:ext cx="8229600" cy="1143000"/>
          </a:xfrm>
        </p:spPr>
        <p:txBody>
          <a:bodyPr>
            <a:normAutofit fontScale="90000"/>
          </a:bodyPr>
          <a:lstStyle/>
          <a:p>
            <a:r>
              <a:rPr lang="et-EE" b="1" dirty="0" smtClean="0"/>
              <a:t>Loodusturism riiklikus turismiarengukavas 2014-2020</a:t>
            </a:r>
            <a:endParaRPr lang="et-EE" b="1" dirty="0"/>
          </a:p>
        </p:txBody>
      </p:sp>
      <p:sp>
        <p:nvSpPr>
          <p:cNvPr id="3" name="Sisu kohatäide 2"/>
          <p:cNvSpPr>
            <a:spLocks noGrp="1"/>
          </p:cNvSpPr>
          <p:nvPr>
            <p:ph idx="1"/>
          </p:nvPr>
        </p:nvSpPr>
        <p:spPr>
          <a:xfrm>
            <a:off x="446620" y="2132856"/>
            <a:ext cx="7715200" cy="4165923"/>
          </a:xfrm>
        </p:spPr>
        <p:txBody>
          <a:bodyPr>
            <a:noAutofit/>
          </a:bodyPr>
          <a:lstStyle/>
          <a:p>
            <a:pPr>
              <a:buFont typeface="Wingdings" panose="05000000000000000000" pitchFamily="2" charset="2"/>
              <a:buChar char="v"/>
            </a:pPr>
            <a:r>
              <a:rPr lang="et-EE" sz="2800" dirty="0" smtClean="0"/>
              <a:t> Loodusturismi korraldajate, retkejuhtide ning 	loodusgiidide </a:t>
            </a:r>
            <a:r>
              <a:rPr lang="et-EE" sz="2800" dirty="0" smtClean="0">
                <a:solidFill>
                  <a:srgbClr val="FF0000"/>
                </a:solidFill>
              </a:rPr>
              <a:t>kompetentsuse</a:t>
            </a:r>
            <a:r>
              <a:rPr lang="et-EE" sz="2800" dirty="0" smtClean="0"/>
              <a:t> tõstmine. </a:t>
            </a:r>
            <a:endParaRPr lang="et-EE" sz="2800" dirty="0"/>
          </a:p>
          <a:p>
            <a:pPr>
              <a:buFont typeface="Wingdings" panose="05000000000000000000" pitchFamily="2" charset="2"/>
              <a:buChar char="v"/>
            </a:pPr>
            <a:r>
              <a:rPr lang="et-EE" sz="2800" dirty="0" smtClean="0"/>
              <a:t> Loodusturismitoodete </a:t>
            </a:r>
            <a:r>
              <a:rPr lang="et-EE" sz="2800" dirty="0"/>
              <a:t>ja -teenuste </a:t>
            </a:r>
            <a:r>
              <a:rPr lang="et-EE" sz="2800" dirty="0">
                <a:solidFill>
                  <a:srgbClr val="FF0000"/>
                </a:solidFill>
              </a:rPr>
              <a:t>pakkujate </a:t>
            </a:r>
            <a:r>
              <a:rPr lang="et-EE" sz="2800" dirty="0" smtClean="0">
                <a:solidFill>
                  <a:srgbClr val="FF0000"/>
                </a:solidFill>
              </a:rPr>
              <a:t>	teadlikkuse </a:t>
            </a:r>
            <a:r>
              <a:rPr lang="et-EE" sz="2800" dirty="0"/>
              <a:t>tõstmine külastajate </a:t>
            </a:r>
            <a:r>
              <a:rPr lang="et-EE" sz="2800" dirty="0" smtClean="0"/>
              <a:t>ootustest ning 	turvalisusnõuetest. </a:t>
            </a:r>
          </a:p>
          <a:p>
            <a:pPr>
              <a:buFont typeface="Wingdings" panose="05000000000000000000" pitchFamily="2" charset="2"/>
              <a:buChar char="v"/>
            </a:pPr>
            <a:r>
              <a:rPr lang="et-EE" sz="2800" dirty="0" smtClean="0"/>
              <a:t> Loodusturismiga </a:t>
            </a:r>
            <a:r>
              <a:rPr lang="et-EE" sz="2800" dirty="0">
                <a:solidFill>
                  <a:srgbClr val="FF0000"/>
                </a:solidFill>
              </a:rPr>
              <a:t>seotud ettevõtluse </a:t>
            </a:r>
            <a:r>
              <a:rPr lang="et-EE" sz="2800" dirty="0"/>
              <a:t>loodushoiu </a:t>
            </a:r>
            <a:r>
              <a:rPr lang="et-EE" sz="2800" dirty="0" smtClean="0"/>
              <a:t>	ja </a:t>
            </a:r>
            <a:r>
              <a:rPr lang="et-EE" sz="2800" dirty="0"/>
              <a:t>elurikkuse alase teadlikkuse </a:t>
            </a:r>
            <a:r>
              <a:rPr lang="et-EE" sz="2800" dirty="0" smtClean="0"/>
              <a:t>suurendamine</a:t>
            </a:r>
            <a:r>
              <a:rPr lang="et-EE" sz="2800" dirty="0"/>
              <a:t>. </a:t>
            </a:r>
          </a:p>
          <a:p>
            <a:pPr>
              <a:buFont typeface="Wingdings" panose="05000000000000000000" pitchFamily="2" charset="2"/>
              <a:buChar char="v"/>
            </a:pPr>
            <a:r>
              <a:rPr lang="et-EE" sz="2800" dirty="0" smtClean="0"/>
              <a:t> </a:t>
            </a:r>
            <a:r>
              <a:rPr lang="et-EE" sz="2800" dirty="0" smtClean="0">
                <a:solidFill>
                  <a:srgbClr val="FF0000"/>
                </a:solidFill>
              </a:rPr>
              <a:t>Säästva </a:t>
            </a:r>
            <a:r>
              <a:rPr lang="et-EE" sz="2800" dirty="0">
                <a:solidFill>
                  <a:srgbClr val="FF0000"/>
                </a:solidFill>
              </a:rPr>
              <a:t>turismi </a:t>
            </a:r>
            <a:r>
              <a:rPr lang="et-EE" sz="2800" dirty="0"/>
              <a:t>põhimõtteid rakendavate </a:t>
            </a:r>
            <a:r>
              <a:rPr lang="et-EE" sz="2800" dirty="0" smtClean="0"/>
              <a:t>	ettevõtjate </a:t>
            </a:r>
            <a:r>
              <a:rPr lang="et-EE" sz="2800" dirty="0"/>
              <a:t>tunnustamine. </a:t>
            </a:r>
          </a:p>
        </p:txBody>
      </p:sp>
    </p:spTree>
    <p:extLst>
      <p:ext uri="{BB962C8B-B14F-4D97-AF65-F5344CB8AC3E}">
        <p14:creationId xmlns:p14="http://schemas.microsoft.com/office/powerpoint/2010/main" val="3682448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rkvarakomplekti Office kujundu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6986</TotalTime>
  <Words>555</Words>
  <Application>Microsoft Office PowerPoint</Application>
  <PresentationFormat>On-screen Show (4:3)</PresentationFormat>
  <Paragraphs>135</Paragraphs>
  <Slides>16</Slides>
  <Notes>11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Tarkvarakomplekti Office kujundus</vt:lpstr>
      <vt:lpstr>PowerPoint Presentation</vt:lpstr>
      <vt:lpstr>Loodusturism. Säästev turism. Ökoturism. </vt:lpstr>
      <vt:lpstr>Säästev turism</vt:lpstr>
      <vt:lpstr>Loodusturismi fookus</vt:lpstr>
      <vt:lpstr>Turismi tootearenduse  läbiv põhimõte: </vt:lpstr>
      <vt:lpstr>PowerPoint Presentation</vt:lpstr>
      <vt:lpstr>Mount Everest</vt:lpstr>
      <vt:lpstr>Kas kõik peab olema ligipääsetav ja avastatav?</vt:lpstr>
      <vt:lpstr>Loodusturism riiklikus turismiarengukavas 2014-2020</vt:lpstr>
      <vt:lpstr>Loodusturism riiklikus turismiarengukavas 2014-2020</vt:lpstr>
      <vt:lpstr>EAS turismiarenduskeskus</vt:lpstr>
      <vt:lpstr> Märgised </vt:lpstr>
      <vt:lpstr>Säästva turismi võimalused</vt:lpstr>
      <vt:lpstr>Roheline Eesti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Riiklik turismi arengukava 2014-2020</dc:title>
  <dc:creator>BirgitP</dc:creator>
  <cp:lastModifiedBy>Gea</cp:lastModifiedBy>
  <cp:revision>865</cp:revision>
  <cp:lastPrinted>2014-11-03T13:16:42Z</cp:lastPrinted>
  <dcterms:created xsi:type="dcterms:W3CDTF">2012-09-20T19:50:59Z</dcterms:created>
  <dcterms:modified xsi:type="dcterms:W3CDTF">2015-02-04T05:17:21Z</dcterms:modified>
</cp:coreProperties>
</file>