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0" r:id="rId2"/>
    <p:sldId id="348" r:id="rId3"/>
    <p:sldId id="351" r:id="rId4"/>
    <p:sldId id="352" r:id="rId5"/>
    <p:sldId id="350" r:id="rId6"/>
    <p:sldId id="349" r:id="rId7"/>
    <p:sldId id="318" r:id="rId8"/>
    <p:sldId id="345" r:id="rId9"/>
    <p:sldId id="342" r:id="rId10"/>
    <p:sldId id="334" r:id="rId11"/>
    <p:sldId id="338" r:id="rId12"/>
    <p:sldId id="339" r:id="rId13"/>
    <p:sldId id="271" r:id="rId14"/>
    <p:sldId id="347" r:id="rId15"/>
    <p:sldId id="335" r:id="rId16"/>
    <p:sldId id="266" r:id="rId17"/>
    <p:sldId id="344" r:id="rId18"/>
    <p:sldId id="341" r:id="rId19"/>
    <p:sldId id="340" r:id="rId20"/>
    <p:sldId id="257" r:id="rId21"/>
    <p:sldId id="346" r:id="rId22"/>
  </p:sldIdLst>
  <p:sldSz cx="9144000" cy="6858000" type="screen4x3"/>
  <p:notesSz cx="6669088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11DD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47" d="100"/>
          <a:sy n="47" d="100"/>
        </p:scale>
        <p:origin x="-5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7345DC-6DA1-4202-AFE8-ADB68A15AE1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1787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880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7CEBB8-ACF6-4F94-BBEB-0B505BE79F7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87011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47035-5102-4F38-87A9-B028AA5BC48F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108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686EA-5B86-4881-8F99-B2EAA8CE30E5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113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ACD8A0-554D-46C5-B2C1-11752EB8518A}" type="slidenum">
              <a:rPr lang="de-DE" altLang="de-DE"/>
              <a:pPr/>
              <a:t>20</a:t>
            </a:fld>
            <a:endParaRPr lang="de-DE" altLang="de-DE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79B02-CCC0-487D-9885-A620A38EE767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134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AA7CD6-16C4-44C1-B259-1F00B3EC3BC6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140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B8035-DC9F-45D0-B2F0-B9AF77220564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142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DCE797-CD74-4F6A-B8A2-AE581E8472EA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138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5B474-F046-4E64-8EB1-7A3D04234800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136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89A54C-8F96-4DFE-8760-0E3DD3F0C397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109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97B7E9-947A-479B-B72D-8D7A30F1D534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560DD-4A05-4C34-9A87-B48C56B521AA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10342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BE264-D2FE-40C1-ACFE-EF122D8B4D5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864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1D09B-914C-4660-9718-AB3E43ACFFC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511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18A2D-74F5-4E90-94AE-F43A20C641F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134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BEC73-DD22-4D51-8BB1-A0A42ABBFCB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145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EA4AD-9851-401B-992C-87A976528CD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2411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8284E-599B-4B63-A726-99384CD24C4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189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2C13F-0A58-46C7-8058-D15080BFC40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041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F613D-BE01-4164-9D0F-1079FD78BC3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4476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643FD-9A22-4BBD-8F39-570DABBD4C6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502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D4866-739E-4537-AAB9-01D5FB04719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183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DD7CD-B080-402B-B813-63515A8C3E3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16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CC2D30A-9860-4351-97E5-C148C7DB1EBD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2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79.jpeg"/><Relationship Id="rId3" Type="http://schemas.openxmlformats.org/officeDocument/2006/relationships/image" Target="../media/image31.jpeg"/><Relationship Id="rId7" Type="http://schemas.openxmlformats.org/officeDocument/2006/relationships/image" Target="../media/image43.jpeg"/><Relationship Id="rId12" Type="http://schemas.openxmlformats.org/officeDocument/2006/relationships/image" Target="../media/image5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25.jpeg"/><Relationship Id="rId5" Type="http://schemas.openxmlformats.org/officeDocument/2006/relationships/image" Target="../media/image77.jpeg"/><Relationship Id="rId10" Type="http://schemas.openxmlformats.org/officeDocument/2006/relationships/image" Target="../media/image28.jpeg"/><Relationship Id="rId4" Type="http://schemas.openxmlformats.org/officeDocument/2006/relationships/image" Target="../media/image74.jpeg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>
            <p:ph type="ctrTitle"/>
          </p:nvPr>
        </p:nvSpPr>
        <p:spPr>
          <a:xfrm>
            <a:off x="687388" y="404813"/>
            <a:ext cx="7772400" cy="5915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tabLst>
                <a:tab pos="2871788" algn="ctr"/>
              </a:tabLst>
            </a:pP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800"/>
              <a:t/>
            </a:r>
            <a:br>
              <a:rPr lang="de-DE" altLang="de-DE" sz="2800"/>
            </a:br>
            <a:r>
              <a:rPr lang="de-DE" altLang="de-DE" sz="1200"/>
              <a:t/>
            </a:r>
            <a:br>
              <a:rPr lang="de-DE" altLang="de-DE" sz="1200"/>
            </a:br>
            <a:r>
              <a:rPr lang="de-DE" altLang="de-DE" sz="4000" b="1">
                <a:solidFill>
                  <a:srgbClr val="0066FF"/>
                </a:solidFill>
                <a:latin typeface="Arial Rounded MT Bold" pitchFamily="34" charset="0"/>
              </a:rPr>
              <a:t>Regionalökonomische Effekte von Geoparks </a:t>
            </a: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1600"/>
              <a:t>Dipl.-Geol.</a:t>
            </a:r>
            <a:r>
              <a:rPr lang="de-DE" altLang="de-DE" sz="2000"/>
              <a:t> </a:t>
            </a:r>
            <a:r>
              <a:rPr lang="de-DE" altLang="de-DE" sz="1600"/>
              <a:t>Andreas Buddenbohm</a:t>
            </a:r>
            <a:br>
              <a:rPr lang="de-DE" altLang="de-DE" sz="16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1000"/>
              <a:t/>
            </a:r>
            <a:br>
              <a:rPr lang="de-DE" altLang="de-DE" sz="1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1600"/>
              <a:t/>
            </a:r>
            <a:br>
              <a:rPr lang="de-DE" altLang="de-DE" sz="1600"/>
            </a:br>
            <a:r>
              <a:rPr lang="de-DE" altLang="de-DE" sz="1600"/>
              <a:t>      Äksi, Tartu vald, Tartumaa, Eesti   –   04. Februar 2015</a:t>
            </a: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2627313" y="4364038"/>
            <a:ext cx="4176712" cy="10810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590800" y="3644900"/>
            <a:ext cx="39608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>
                <a:solidFill>
                  <a:schemeClr val="tx2"/>
                </a:solidFill>
              </a:rPr>
              <a:t>Geowissenschaftlicher Verein </a:t>
            </a:r>
            <a:br>
              <a:rPr lang="de-DE" altLang="de-DE" sz="1400">
                <a:solidFill>
                  <a:schemeClr val="tx2"/>
                </a:solidFill>
              </a:rPr>
            </a:br>
            <a:r>
              <a:rPr lang="de-DE" altLang="de-DE" sz="1400">
                <a:solidFill>
                  <a:schemeClr val="tx2"/>
                </a:solidFill>
              </a:rPr>
              <a:t>Neubrandenburg e.V.</a:t>
            </a:r>
            <a:r>
              <a:rPr lang="de-DE" altLang="de-DE" sz="1600">
                <a:solidFill>
                  <a:schemeClr val="tx2"/>
                </a:solidFill>
              </a:rPr>
              <a:t/>
            </a:r>
            <a:br>
              <a:rPr lang="de-DE" altLang="de-DE" sz="1600">
                <a:solidFill>
                  <a:schemeClr val="tx2"/>
                </a:solidFill>
              </a:rPr>
            </a:br>
            <a:endParaRPr lang="de-DE" altLang="de-DE" sz="1600">
              <a:solidFill>
                <a:schemeClr val="tx2"/>
              </a:solidFill>
            </a:endParaRPr>
          </a:p>
        </p:txBody>
      </p:sp>
      <p:pic>
        <p:nvPicPr>
          <p:cNvPr id="17416" name="Picture 8" descr="GeoVerein 20 K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71988"/>
            <a:ext cx="1223962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Logo Geop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08500"/>
            <a:ext cx="1800225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Jääaja-kesk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00663"/>
            <a:ext cx="1439863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876925"/>
            <a:ext cx="15430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68313" y="1484313"/>
            <a:ext cx="36734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b="1"/>
              <a:t>Findlingsscheune Usadel</a:t>
            </a:r>
          </a:p>
          <a:p>
            <a:pPr>
              <a:spcBef>
                <a:spcPct val="50000"/>
              </a:spcBef>
            </a:pPr>
            <a:r>
              <a:rPr lang="de-DE" altLang="de-DE" sz="1600"/>
              <a:t>Privates Besucherinformationszentrum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6659563" y="2420938"/>
            <a:ext cx="24844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Geologische und heimatkundliche </a:t>
            </a:r>
          </a:p>
          <a:p>
            <a:r>
              <a:rPr lang="de-DE" altLang="de-DE" sz="1600"/>
              <a:t>Führungen</a:t>
            </a:r>
          </a:p>
          <a:p>
            <a:endParaRPr lang="de-DE" altLang="de-DE" sz="800"/>
          </a:p>
          <a:p>
            <a:r>
              <a:rPr lang="de-DE" altLang="de-DE" sz="1600"/>
              <a:t>Radwanderungen</a:t>
            </a:r>
          </a:p>
          <a:p>
            <a:endParaRPr lang="de-DE" altLang="de-DE" sz="800"/>
          </a:p>
          <a:p>
            <a:r>
              <a:rPr lang="de-DE" altLang="de-DE" sz="1600"/>
              <a:t>Auto-/Busexkursionen</a:t>
            </a:r>
          </a:p>
          <a:p>
            <a:endParaRPr lang="de-DE" altLang="de-DE" sz="800"/>
          </a:p>
          <a:p>
            <a:r>
              <a:rPr lang="de-DE" altLang="de-DE" sz="1600"/>
              <a:t>Ausstellungen</a:t>
            </a:r>
          </a:p>
          <a:p>
            <a:endParaRPr lang="de-DE" altLang="de-DE" sz="800"/>
          </a:p>
          <a:p>
            <a:r>
              <a:rPr lang="de-DE" altLang="de-DE" sz="1600"/>
              <a:t>Vorträge</a:t>
            </a:r>
          </a:p>
          <a:p>
            <a:endParaRPr lang="de-DE" altLang="de-DE" sz="1600"/>
          </a:p>
        </p:txBody>
      </p:sp>
      <p:pic>
        <p:nvPicPr>
          <p:cNvPr id="100357" name="Picture 5" descr="Findlingsscheun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492375"/>
            <a:ext cx="5757863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Logo Geop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20713"/>
            <a:ext cx="2252662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 descr="Granitzki 2003-07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914900"/>
            <a:ext cx="197961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755650" y="4652963"/>
            <a:ext cx="3384550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b="1"/>
              <a:t>Kerzenmanufaktur Moll 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Entwicklung neuer (Geo-) Produkte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Lavakerzen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Wachsrepliken von Fossilien und Gesteinen</a:t>
            </a:r>
            <a:endParaRPr lang="de-DE" altLang="de-DE" sz="1400"/>
          </a:p>
        </p:txBody>
      </p:sp>
      <p:pic>
        <p:nvPicPr>
          <p:cNvPr id="122904" name="Picture 24" descr="lavakerz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3167062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8" name="AutoShape 28" descr="Granitstein_u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2913" name="Picture 33" descr="413_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81300"/>
            <a:ext cx="1206500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6" name="Picture 36" descr="ha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3375"/>
            <a:ext cx="31115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7" name="Picture 37" descr="4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2781300"/>
            <a:ext cx="1306513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8" name="Picture 38" descr="La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30725"/>
            <a:ext cx="309562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9" name="Picture 39" descr="http://www.geopark-vulkaneifel.de/templates/ngpveneu/images/header-objec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6250"/>
            <a:ext cx="2808287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Geo-Naturpark Bergstraße Odenwa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6265863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539750" y="4652963"/>
            <a:ext cx="3455988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600" b="1"/>
              <a:t>Kooperation mit der Bergsträsser Winzergenossenschaft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Erlebnispfad Wein &amp; Stein 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Exklusive „Wein- und Stein“- Edition</a:t>
            </a:r>
          </a:p>
          <a:p>
            <a:pPr algn="ctr" eaLnBrk="0" hangingPunct="0">
              <a:spcBef>
                <a:spcPct val="10000"/>
              </a:spcBef>
            </a:pPr>
            <a:r>
              <a:rPr lang="de-DE" altLang="de-DE" sz="1600"/>
              <a:t>(Geopark-Wein)</a:t>
            </a:r>
          </a:p>
          <a:p>
            <a:pPr algn="ctr" eaLnBrk="0" hangingPunct="0">
              <a:spcBef>
                <a:spcPct val="50000"/>
              </a:spcBef>
            </a:pPr>
            <a:endParaRPr lang="de-DE" altLang="de-DE" sz="1600"/>
          </a:p>
        </p:txBody>
      </p:sp>
      <p:pic>
        <p:nvPicPr>
          <p:cNvPr id="123913" name="Picture 9" descr="Erlebnispfad Wein und St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4813"/>
            <a:ext cx="2881312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5" name="Picture 11" descr="Edition Wein und St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708275"/>
            <a:ext cx="1493837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7" name="Picture 13" descr="Der Winzerbrunn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3001962" cy="26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9" name="Picture 15" descr="http://www.erlebnispfadweinundstein.de/images/Die%20Steinflasche%20auf%20dem%20Steinkop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25738"/>
            <a:ext cx="2087563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21" name="Picture 17" descr="Scheure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4581525"/>
            <a:ext cx="900113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23" name="Picture 19" descr="Saint Laur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81525"/>
            <a:ext cx="900113" cy="16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79" name="Picture 123" descr="Geo-Naturpark Bergstraße Odenwa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6265863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00113" y="4652963"/>
            <a:ext cx="3095625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b="1"/>
              <a:t>Standort-Honig 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Honig von speziellen Standorten im Geopark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(Bio-Produkt)</a:t>
            </a:r>
            <a:endParaRPr lang="de-DE" altLang="de-DE" sz="1400"/>
          </a:p>
        </p:txBody>
      </p:sp>
      <p:pic>
        <p:nvPicPr>
          <p:cNvPr id="19571" name="Picture 115" descr="http://www.glueckshonig.de/images/glas_grube-kl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89138"/>
            <a:ext cx="2165350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73" name="Picture 117" descr="kieler honig muthesi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52963"/>
            <a:ext cx="295275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75" name="Picture 119" descr="kieler honig muthesi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68563"/>
            <a:ext cx="295275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77" name="Picture 121" descr="Imkermeister Stefan Lempke (rechts) und seine beiden Auszubildenden Steffen Streich (Mitte) und Marc LaFontain (links) kontrollieren den Nachwuchs und die Honigausbeute eines Bienenvolkes (Foto von: Linda Dreisen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0350"/>
            <a:ext cx="2951162" cy="19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 descr="http://www.feldberger-findlinge.de/files/img/logo2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20713"/>
            <a:ext cx="1728788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3" name="Picture 7" descr="http://www.die-ostsee.ch/images/b/6/d/2/s/u/c/8/6/1/o/-/ihre-feldberger-findlinge-kordula-schroeder-christian-berm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365625"/>
            <a:ext cx="32766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5" name="Picture 9" descr="http://kultur.feldberg-navi.de/tl_files/navi2014/navi2014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365625"/>
            <a:ext cx="1871663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971550" y="2565400"/>
            <a:ext cx="2232025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600" b="1"/>
              <a:t>Feldberger Findlinge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Schaumanufaktur 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Café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Regionalladen</a:t>
            </a:r>
          </a:p>
        </p:txBody>
      </p:sp>
      <p:pic>
        <p:nvPicPr>
          <p:cNvPr id="132107" name="Picture 11" descr="Logo Geop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20713"/>
            <a:ext cx="2252662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9" name="Picture 13" descr="http://kultur.feldberg-navi.de/tl_files/navi2014/navi2014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365625"/>
            <a:ext cx="2808288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11" name="Picture 15" descr="http://www.feldberger-findlinge.de/assets/images/8/Findlingsseite-Motiv1-25d6c4d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420938"/>
            <a:ext cx="4786313" cy="18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55650" y="908050"/>
            <a:ext cx="6697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b="1"/>
              <a:t>Die  Eiszeitroute</a:t>
            </a: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755650" y="1412875"/>
            <a:ext cx="417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/>
              <a:t>Thematischer Radrundweg im Geopark</a:t>
            </a:r>
          </a:p>
        </p:txBody>
      </p:sp>
      <p:pic>
        <p:nvPicPr>
          <p:cNvPr id="102407" name="Picture 7" descr="Geoparktafel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5795963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 descr="Brücke Nebelse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141663"/>
            <a:ext cx="1979612" cy="13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 descr="CIMG04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4824413"/>
            <a:ext cx="1979612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148263" y="2193925"/>
            <a:ext cx="3527425" cy="9477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5113" indent="-176213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de-DE" altLang="de-DE" sz="1600"/>
              <a:t>touristisches Leitsystem (666 km)</a:t>
            </a:r>
          </a:p>
          <a:p>
            <a:pPr>
              <a:buFontTx/>
              <a:buChar char="-"/>
            </a:pPr>
            <a:endParaRPr lang="de-DE" altLang="de-DE" sz="500"/>
          </a:p>
          <a:p>
            <a:pPr>
              <a:buFontTx/>
              <a:buChar char="-"/>
            </a:pPr>
            <a:r>
              <a:rPr lang="de-DE" altLang="de-DE" sz="1600"/>
              <a:t>verbindet die geotouristischen Punkte und Akteure/Zentren</a:t>
            </a:r>
          </a:p>
          <a:p>
            <a:pPr>
              <a:buFontTx/>
              <a:buChar char="-"/>
            </a:pPr>
            <a:endParaRPr lang="de-DE" altLang="de-DE" sz="300"/>
          </a:p>
        </p:txBody>
      </p:sp>
      <p:pic>
        <p:nvPicPr>
          <p:cNvPr id="102411" name="Picture 11" descr="Logo Geopa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20713"/>
            <a:ext cx="2252662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 descr="Eiszeitroute 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2695575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88950"/>
            <a:ext cx="4160837" cy="587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1916113"/>
            <a:ext cx="1192212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852738"/>
            <a:ext cx="1230313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789363"/>
            <a:ext cx="1227137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611188" y="823913"/>
            <a:ext cx="62642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b="1"/>
              <a:t>Eugen-Geinitz-Sicht </a:t>
            </a:r>
          </a:p>
          <a:p>
            <a:pPr eaLnBrk="0" hangingPunct="0">
              <a:spcBef>
                <a:spcPct val="50000"/>
              </a:spcBef>
            </a:pPr>
            <a:r>
              <a:rPr lang="de-DE" altLang="de-DE" sz="1600"/>
              <a:t>Neugestaltung eines „vergessenen“ Aussichtspunktes</a:t>
            </a:r>
            <a:endParaRPr lang="de-DE" altLang="de-DE" sz="1400"/>
          </a:p>
        </p:txBody>
      </p:sp>
      <p:pic>
        <p:nvPicPr>
          <p:cNvPr id="129029" name="Picture 5" descr="Logo Geo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20713"/>
            <a:ext cx="2252662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0" name="Picture 6" descr="Geinitz-Sicht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700213"/>
            <a:ext cx="8313738" cy="25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2" name="Picture 8" descr="2013_09_15-E_Geinitz-Stein-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941888"/>
            <a:ext cx="2166937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4" name="Picture 10" descr="2013_09_15-E_Geinitz-Stein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941888"/>
            <a:ext cx="2166937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7" name="Picture 13" descr="2013_09_15-E_Geinitz-Stein-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860800"/>
            <a:ext cx="1655762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111750"/>
            <a:ext cx="3579813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76" name="Picture 24" descr="http://www.gutshofurlaub.de/typo3temp/pics/629d5bba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86288"/>
            <a:ext cx="3168650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611188" y="2636838"/>
            <a:ext cx="374491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b="1"/>
              <a:t>Kooperation mit lokalen Gastgebern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Sensibilisierung für regionale Besonderheiten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Besucherlenkung und -information</a:t>
            </a:r>
          </a:p>
        </p:txBody>
      </p:sp>
      <p:sp>
        <p:nvSpPr>
          <p:cNvPr id="125957" name="AutoShape 5" descr="Granitstein_u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5972" name="Picture 20" descr="http://media-cdn.tripadvisor.com/media/photo-s/01/56/d1/15/hotelrestaur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6250"/>
            <a:ext cx="3382962" cy="216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74" name="Picture 22" descr="http://www.schloss-luehburg.de/typo3temp/pics/71b45a42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292600"/>
            <a:ext cx="3378200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80" name="Picture 28" descr="http://www.auf-nach-mv.de/images/u/x/v/t/b/g/o/9/l/i/g/-/ihre-gastgeber-nicole-daniel-schmidthal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3167062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3" name="Picture 11" descr="gastgeber-geopa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930525"/>
            <a:ext cx="1739900" cy="9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84" name="Picture 32" descr="http://www.schwarzaufweiss.de/deutschland/images/eiszeitroute-09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930525"/>
            <a:ext cx="1511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Geo-Naturpark Bergstraße Odenwa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6265863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900113" y="4652963"/>
            <a:ext cx="3095625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b="1"/>
              <a:t>Felsenmeer Lautertal 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Neues Besucherzentrum an einem bekannten Ausflugsziel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(3 Arbeitskräfte)</a:t>
            </a:r>
            <a:endParaRPr lang="de-DE" altLang="de-DE" sz="1400"/>
          </a:p>
        </p:txBody>
      </p:sp>
      <p:pic>
        <p:nvPicPr>
          <p:cNvPr id="124932" name="Picture 4" descr="http://www.kmb-bensheim.de/uploads/pics/kab_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27263"/>
            <a:ext cx="3097212" cy="20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3" name="Picture 5" descr="http://www.coverpicture.com/imageserver/4357bf6c03a33f22a2c35c73/bildagentur_coverpicture_bildagent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3375"/>
            <a:ext cx="3095625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4" name="Picture 6" descr="http://photos4.meetupstatic.com/photos/event/d/d/2/4/600_42779661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471988"/>
            <a:ext cx="3095625" cy="20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5" name="Picture 7" descr="http://www.felsenmeerinflammen.de/attachments/article/58/Felsenmeer%202009%20Querformat%2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536825"/>
            <a:ext cx="3095625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Lageplan_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549275"/>
            <a:ext cx="2011363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3" name="Picture 3" descr="Lageplan_M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068638"/>
            <a:ext cx="3889375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2916238" y="1196975"/>
            <a:ext cx="597693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413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altLang="de-DE" sz="1600"/>
              <a:t>   im Landkreis Mecklenburgische Seenplatte im südöstlichen   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   Mecklenburg-Vorpommern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altLang="de-DE" sz="1600"/>
              <a:t>   4.880 km</a:t>
            </a:r>
            <a:r>
              <a:rPr lang="de-DE" altLang="de-DE" sz="1600" baseline="30000"/>
              <a:t>2</a:t>
            </a:r>
            <a:r>
              <a:rPr lang="de-DE" altLang="de-DE" sz="1600"/>
              <a:t> Fläche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altLang="de-DE" sz="1600"/>
              <a:t>   21 % der Landesfläche Mecklenburg-Vorpommerns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endParaRPr lang="de-DE" altLang="de-DE" sz="1600"/>
          </a:p>
        </p:txBody>
      </p:sp>
      <p:pic>
        <p:nvPicPr>
          <p:cNvPr id="133126" name="Picture 6" descr="Logo Geop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92600"/>
            <a:ext cx="2736850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5" name="Picture 423" descr="http://naturpark-terravita.de/picture/headerbac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11163"/>
            <a:ext cx="7848600" cy="17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957263" y="1035050"/>
            <a:ext cx="708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b="1"/>
              <a:t>Regionalökonomische Effekte des Tourismus </a:t>
            </a:r>
          </a:p>
          <a:p>
            <a:r>
              <a:rPr lang="de-DE" altLang="de-DE" b="1"/>
              <a:t>im Natur-und Geopark Terra Vita  </a:t>
            </a:r>
            <a:r>
              <a:rPr lang="de-DE" altLang="de-DE" sz="1200"/>
              <a:t>(H</a:t>
            </a:r>
            <a:r>
              <a:rPr lang="de-DE" altLang="de-DE" sz="1000"/>
              <a:t>ÄRTLING</a:t>
            </a:r>
            <a:r>
              <a:rPr lang="de-DE" altLang="de-DE" sz="1200"/>
              <a:t> &amp; M</a:t>
            </a:r>
            <a:r>
              <a:rPr lang="de-DE" altLang="de-DE" sz="1000"/>
              <a:t>EIER</a:t>
            </a:r>
            <a:r>
              <a:rPr lang="de-DE" altLang="de-DE" sz="1200"/>
              <a:t> 2008)</a:t>
            </a:r>
          </a:p>
        </p:txBody>
      </p:sp>
      <p:sp>
        <p:nvSpPr>
          <p:cNvPr id="3399" name="Rectangle 327"/>
          <p:cNvSpPr>
            <a:spLocks noChangeArrowheads="1"/>
          </p:cNvSpPr>
          <p:nvPr/>
        </p:nvSpPr>
        <p:spPr bwMode="auto">
          <a:xfrm>
            <a:off x="-31750" y="2949575"/>
            <a:ext cx="71913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2622550" algn="l"/>
                <a:tab pos="4846638" algn="l"/>
                <a:tab pos="7007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622550" algn="l"/>
                <a:tab pos="4846638" algn="l"/>
                <a:tab pos="7007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22550" algn="l"/>
                <a:tab pos="4846638" algn="l"/>
                <a:tab pos="7007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622550" algn="l"/>
                <a:tab pos="4846638" algn="l"/>
                <a:tab pos="7007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22550" algn="l"/>
                <a:tab pos="4846638" algn="l"/>
                <a:tab pos="7007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2550" algn="l"/>
                <a:tab pos="4846638" algn="l"/>
                <a:tab pos="7007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2550" algn="l"/>
                <a:tab pos="4846638" algn="l"/>
                <a:tab pos="7007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2550" algn="l"/>
                <a:tab pos="4846638" algn="l"/>
                <a:tab pos="7007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2550" algn="l"/>
                <a:tab pos="4846638" algn="l"/>
                <a:tab pos="7007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900">
                <a:ea typeface="Times New Roman" pitchFamily="18" charset="0"/>
                <a:cs typeface="Arial" charset="0"/>
              </a:rPr>
              <a:t>			</a:t>
            </a:r>
            <a:endParaRPr lang="de-DE" altLang="de-DE">
              <a:ea typeface="Times New Roman" pitchFamily="18" charset="0"/>
              <a:cs typeface="Arial" charset="0"/>
            </a:endParaRPr>
          </a:p>
        </p:txBody>
      </p:sp>
      <p:sp>
        <p:nvSpPr>
          <p:cNvPr id="3477" name="Rectangle 405"/>
          <p:cNvSpPr>
            <a:spLocks noChangeArrowheads="1"/>
          </p:cNvSpPr>
          <p:nvPr/>
        </p:nvSpPr>
        <p:spPr bwMode="auto">
          <a:xfrm>
            <a:off x="-31750" y="503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 altLang="de-DE"/>
          </a:p>
        </p:txBody>
      </p:sp>
      <p:pic>
        <p:nvPicPr>
          <p:cNvPr id="3493" name="Picture 4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2403475"/>
            <a:ext cx="7862888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La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404813"/>
            <a:ext cx="23177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8" name="Picture 6" descr="413_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08275"/>
            <a:ext cx="10969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0" name="Picture 8" descr="http://www.felsenmeerinflammen.de/attachments/article/58/Felsenmeer%202009%20Querformat%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2708275"/>
            <a:ext cx="2519362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1" name="Picture 9" descr="http://www.erlebnispfadweinundstein.de/images/Die%20Steinflasche%20auf%20dem%20Steinkop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404813"/>
            <a:ext cx="1917700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2" name="Picture 10" descr="Brücke Nebelse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2036762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3" name="Picture 11" descr="http://www.glueckshonig.de/images/glas_grube-kle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404813"/>
            <a:ext cx="1425575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4" name="Picture 12" descr="Eiszeittorte angeschnitt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09863"/>
            <a:ext cx="19177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5" name="Picture 13" descr="Eiszeitroute A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941888"/>
            <a:ext cx="9969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6" name="Picture 14" descr="Findlingsscheune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941888"/>
            <a:ext cx="22256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7" name="Picture 15" descr="Übergabe der Zertifikate an die Naturführ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2708275"/>
            <a:ext cx="2162175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9" name="Picture 1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4941888"/>
            <a:ext cx="798512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090" name="Rectangle 18"/>
          <p:cNvSpPr>
            <a:spLocks noChangeArrowheads="1"/>
          </p:cNvSpPr>
          <p:nvPr/>
        </p:nvSpPr>
        <p:spPr bwMode="auto">
          <a:xfrm>
            <a:off x="827088" y="1985963"/>
            <a:ext cx="7416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1">
                <a:solidFill>
                  <a:srgbClr val="0066FF"/>
                </a:solidFill>
              </a:rPr>
              <a:t>Und welche Ideen haben Sie ?</a:t>
            </a:r>
          </a:p>
        </p:txBody>
      </p:sp>
      <p:sp>
        <p:nvSpPr>
          <p:cNvPr id="131091" name="Rectangle 19"/>
          <p:cNvSpPr>
            <a:spLocks noChangeArrowheads="1"/>
          </p:cNvSpPr>
          <p:nvPr/>
        </p:nvSpPr>
        <p:spPr bwMode="auto">
          <a:xfrm>
            <a:off x="827088" y="4289425"/>
            <a:ext cx="741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3200" b="1">
                <a:solidFill>
                  <a:srgbClr val="0066FF"/>
                </a:solidFill>
              </a:rPr>
              <a:t>Ja missugused mõtted teil on?</a:t>
            </a:r>
          </a:p>
          <a:p>
            <a:pPr algn="ctr"/>
            <a:endParaRPr lang="de-DE" altLang="de-DE" sz="3200" b="1">
              <a:solidFill>
                <a:srgbClr val="0066FF"/>
              </a:solidFill>
            </a:endParaRPr>
          </a:p>
        </p:txBody>
      </p:sp>
      <p:pic>
        <p:nvPicPr>
          <p:cNvPr id="131093" name="Picture 21" descr="Feldberger Findlin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4941888"/>
            <a:ext cx="3744912" cy="14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3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90" grpId="0"/>
      <p:bldP spid="1310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1014413" y="5170488"/>
            <a:ext cx="7086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b="1"/>
              <a:t>Geologische Modellregion 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b="1"/>
              <a:t>für glazial geformte Landschaften in Mitteleuropa</a:t>
            </a:r>
          </a:p>
        </p:txBody>
      </p:sp>
      <p:pic>
        <p:nvPicPr>
          <p:cNvPr id="139267" name="Picture 3" descr="Geol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785813"/>
            <a:ext cx="5761037" cy="42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492125" y="2435225"/>
            <a:ext cx="815975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79388">
              <a:defRPr>
                <a:solidFill>
                  <a:schemeClr val="tx1"/>
                </a:solidFill>
                <a:latin typeface="Arial" charset="0"/>
              </a:defRPr>
            </a:lvl2pPr>
            <a:lvl3pPr marL="35877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ct val="30000"/>
              </a:spcAft>
              <a:buFont typeface="Wingdings" pitchFamily="2" charset="2"/>
              <a:buNone/>
            </a:pPr>
            <a:r>
              <a:rPr lang="de-DE" altLang="de-DE" sz="1600"/>
              <a:t> </a:t>
            </a:r>
            <a:endParaRPr lang="de-DE" altLang="de-DE" sz="16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buFont typeface="Wingdings" pitchFamily="2" charset="2"/>
              <a:buChar char="§"/>
            </a:pPr>
            <a:endParaRPr lang="de-DE" altLang="de-DE" sz="16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buFont typeface="Wingdings" pitchFamily="2" charset="2"/>
              <a:buChar char="§"/>
            </a:pPr>
            <a:endParaRPr lang="de-DE" altLang="de-DE" sz="16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buFont typeface="Wingdings" pitchFamily="2" charset="2"/>
              <a:buChar char="§"/>
            </a:pPr>
            <a:endParaRPr lang="de-DE" altLang="de-DE" sz="16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buFont typeface="Wingdings" pitchFamily="2" charset="2"/>
              <a:buChar char="§"/>
            </a:pPr>
            <a:endParaRPr lang="de-DE" altLang="de-DE" sz="16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buFont typeface="Wingdings" pitchFamily="2" charset="2"/>
              <a:buChar char="§"/>
            </a:pPr>
            <a:endParaRPr lang="de-DE" altLang="de-DE" sz="1600">
              <a:solidFill>
                <a:schemeClr val="tx2"/>
              </a:solidFill>
            </a:endParaRP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468313" y="1203325"/>
            <a:ext cx="456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algn="ctr"/>
            <a:r>
              <a:rPr lang="de-DE" altLang="de-DE" b="1"/>
              <a:t>Das Geopotenzial im Geopark </a:t>
            </a: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942975" y="2349500"/>
            <a:ext cx="47085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50000"/>
              </a:spcAft>
              <a:buFont typeface="Wingdings" pitchFamily="2" charset="2"/>
              <a:buChar char="§"/>
            </a:pPr>
            <a:r>
              <a:rPr lang="de-DE" altLang="de-DE" sz="1600">
                <a:solidFill>
                  <a:schemeClr val="tx2"/>
                </a:solidFill>
              </a:rPr>
              <a:t>Geomorphologischer Formenreichtum und Landschaftselemente</a:t>
            </a:r>
            <a:r>
              <a:rPr lang="de-DE" altLang="de-DE" sz="1600"/>
              <a:t> </a:t>
            </a:r>
          </a:p>
          <a:p>
            <a:pPr>
              <a:spcAft>
                <a:spcPct val="50000"/>
              </a:spcAft>
              <a:buFont typeface="Wingdings" pitchFamily="2" charset="2"/>
              <a:buChar char="§"/>
            </a:pPr>
            <a:r>
              <a:rPr lang="de-DE" altLang="de-DE" sz="1600">
                <a:solidFill>
                  <a:schemeClr val="tx2"/>
                </a:solidFill>
              </a:rPr>
              <a:t>Geschützte Geotope und geologische Sehenswürdigkeiten</a:t>
            </a:r>
            <a:r>
              <a:rPr lang="de-DE" altLang="de-DE" sz="1600"/>
              <a:t> </a:t>
            </a:r>
          </a:p>
          <a:p>
            <a:pPr>
              <a:spcAft>
                <a:spcPct val="50000"/>
              </a:spcAft>
              <a:buFont typeface="Wingdings" pitchFamily="2" charset="2"/>
              <a:buChar char="§"/>
            </a:pPr>
            <a:r>
              <a:rPr lang="de-DE" altLang="de-DE" sz="1600">
                <a:solidFill>
                  <a:schemeClr val="tx2"/>
                </a:solidFill>
              </a:rPr>
              <a:t>Gesteinsaufschlüsse</a:t>
            </a:r>
          </a:p>
          <a:p>
            <a:pPr>
              <a:spcAft>
                <a:spcPct val="50000"/>
              </a:spcAft>
              <a:buFont typeface="Wingdings" pitchFamily="2" charset="2"/>
              <a:buChar char="§"/>
            </a:pPr>
            <a:r>
              <a:rPr lang="de-DE" altLang="de-DE" sz="1600">
                <a:solidFill>
                  <a:schemeClr val="tx2"/>
                </a:solidFill>
              </a:rPr>
              <a:t>Geohistorische</a:t>
            </a:r>
            <a:r>
              <a:rPr lang="de-DE" altLang="de-DE" sz="1600"/>
              <a:t> und geotouristische Objekte</a:t>
            </a:r>
          </a:p>
          <a:p>
            <a:pPr>
              <a:buFont typeface="Wingdings" pitchFamily="2" charset="2"/>
              <a:buChar char="§"/>
            </a:pPr>
            <a:endParaRPr lang="de-DE" altLang="de-DE" sz="1600">
              <a:solidFill>
                <a:schemeClr val="tx2"/>
              </a:solidFill>
            </a:endParaRPr>
          </a:p>
        </p:txBody>
      </p:sp>
      <p:pic>
        <p:nvPicPr>
          <p:cNvPr id="141317" name="Picture 5" descr="4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404813"/>
            <a:ext cx="2024062" cy="1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8" name="Picture 6" descr="3-21 Krappmüh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3495675"/>
            <a:ext cx="2022475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9" name="Picture 7" descr="schnitt_S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1917700"/>
            <a:ext cx="2022475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6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5157788"/>
            <a:ext cx="19939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2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5157788"/>
            <a:ext cx="2022475" cy="1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2" name="Picture 10" descr="Granitzki 2003-02 doc"/>
          <p:cNvPicPr>
            <a:picLocks noChangeAspect="1" noChangeArrowheads="1"/>
          </p:cNvPicPr>
          <p:nvPr/>
        </p:nvPicPr>
        <p:blipFill>
          <a:blip r:embed="rId8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5153025"/>
            <a:ext cx="1997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3" name="Picture 11" descr="Trollsteine3 kle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5157788"/>
            <a:ext cx="111601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 rot="332566">
            <a:off x="4699000" y="1196975"/>
            <a:ext cx="18002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72000" rIns="18000" bIns="72000"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Eiszeitroute</a:t>
            </a:r>
          </a:p>
        </p:txBody>
      </p:sp>
      <p:sp>
        <p:nvSpPr>
          <p:cNvPr id="137219" name="Oval 3"/>
          <p:cNvSpPr>
            <a:spLocks noChangeArrowheads="1"/>
          </p:cNvSpPr>
          <p:nvPr/>
        </p:nvSpPr>
        <p:spPr bwMode="auto">
          <a:xfrm>
            <a:off x="468313" y="1484313"/>
            <a:ext cx="8135937" cy="3887787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700338" y="4976813"/>
            <a:ext cx="1800225" cy="900112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Strelitzer Seenvielfalt</a:t>
            </a:r>
          </a:p>
        </p:txBody>
      </p:sp>
      <p:cxnSp>
        <p:nvCxnSpPr>
          <p:cNvPr id="137221" name="AutoShape 5"/>
          <p:cNvCxnSpPr>
            <a:cxnSpLocks noChangeShapeType="1"/>
            <a:stCxn id="137218" idx="2"/>
            <a:endCxn id="137220" idx="0"/>
          </p:cNvCxnSpPr>
          <p:nvPr/>
        </p:nvCxnSpPr>
        <p:spPr bwMode="auto">
          <a:xfrm flipH="1">
            <a:off x="3600450" y="1555750"/>
            <a:ext cx="1981200" cy="3421063"/>
          </a:xfrm>
          <a:prstGeom prst="straightConnector1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222" name="AutoShape 6"/>
          <p:cNvCxnSpPr>
            <a:cxnSpLocks noChangeShapeType="1"/>
            <a:stCxn id="137228" idx="0"/>
            <a:endCxn id="137229" idx="2"/>
          </p:cNvCxnSpPr>
          <p:nvPr/>
        </p:nvCxnSpPr>
        <p:spPr bwMode="auto">
          <a:xfrm flipH="1" flipV="1">
            <a:off x="1584325" y="2168525"/>
            <a:ext cx="5975350" cy="2503488"/>
          </a:xfrm>
          <a:prstGeom prst="straightConnector1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223" name="AutoShape 7"/>
          <p:cNvCxnSpPr>
            <a:cxnSpLocks noChangeShapeType="1"/>
            <a:stCxn id="137235" idx="3"/>
            <a:endCxn id="137231" idx="1"/>
          </p:cNvCxnSpPr>
          <p:nvPr/>
        </p:nvCxnSpPr>
        <p:spPr bwMode="auto">
          <a:xfrm flipV="1">
            <a:off x="1979613" y="2871788"/>
            <a:ext cx="5184775" cy="1122362"/>
          </a:xfrm>
          <a:prstGeom prst="straightConnector1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224" name="AutoShape 8"/>
          <p:cNvCxnSpPr>
            <a:cxnSpLocks noChangeShapeType="1"/>
            <a:stCxn id="137233" idx="0"/>
            <a:endCxn id="137230" idx="2"/>
          </p:cNvCxnSpPr>
          <p:nvPr/>
        </p:nvCxnSpPr>
        <p:spPr bwMode="auto">
          <a:xfrm flipH="1" flipV="1">
            <a:off x="3600450" y="1914525"/>
            <a:ext cx="1943100" cy="3062288"/>
          </a:xfrm>
          <a:prstGeom prst="straightConnector1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225" name="AutoShape 9"/>
          <p:cNvCxnSpPr>
            <a:cxnSpLocks noChangeShapeType="1"/>
            <a:stCxn id="137238" idx="2"/>
            <a:endCxn id="137234" idx="0"/>
          </p:cNvCxnSpPr>
          <p:nvPr/>
        </p:nvCxnSpPr>
        <p:spPr bwMode="auto">
          <a:xfrm flipH="1">
            <a:off x="1584325" y="2205038"/>
            <a:ext cx="5975350" cy="2447925"/>
          </a:xfrm>
          <a:prstGeom prst="straightConnector1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226" name="AutoShape 10"/>
          <p:cNvCxnSpPr>
            <a:cxnSpLocks noChangeShapeType="1"/>
            <a:stCxn id="137237" idx="3"/>
            <a:endCxn id="137232" idx="1"/>
          </p:cNvCxnSpPr>
          <p:nvPr/>
        </p:nvCxnSpPr>
        <p:spPr bwMode="auto">
          <a:xfrm>
            <a:off x="1979613" y="2836863"/>
            <a:ext cx="5184775" cy="1150937"/>
          </a:xfrm>
          <a:prstGeom prst="straightConnector1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7227" name="Oval 11"/>
          <p:cNvSpPr>
            <a:spLocks noChangeArrowheads="1"/>
          </p:cNvSpPr>
          <p:nvPr/>
        </p:nvSpPr>
        <p:spPr bwMode="auto">
          <a:xfrm>
            <a:off x="2411413" y="2420938"/>
            <a:ext cx="4267200" cy="19812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50000">
                <a:srgbClr val="99FF99"/>
              </a:gs>
              <a:gs pos="100000">
                <a:srgbClr val="FFFF99"/>
              </a:gs>
            </a:gsLst>
            <a:lin ang="2700000" scaled="1"/>
          </a:gra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6659563" y="4672013"/>
            <a:ext cx="1800225" cy="900112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Eiszeit- und Natur-erlebnis Feldberger Seenlandschaft</a:t>
            </a:r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684213" y="1268413"/>
            <a:ext cx="1800225" cy="900112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72000" rIns="18000" bIns="72000"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Eiszeitregion Mecklenburgische Schweiz</a:t>
            </a:r>
          </a:p>
        </p:txBody>
      </p:sp>
      <p:sp>
        <p:nvSpPr>
          <p:cNvPr id="137230" name="Text Box 14"/>
          <p:cNvSpPr txBox="1">
            <a:spLocks noChangeArrowheads="1"/>
          </p:cNvSpPr>
          <p:nvPr/>
        </p:nvSpPr>
        <p:spPr bwMode="auto">
          <a:xfrm>
            <a:off x="2700338" y="1014413"/>
            <a:ext cx="1800225" cy="900112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Spuren der Eiszeit Neubrandenburg</a:t>
            </a:r>
          </a:p>
        </p:txBody>
      </p:sp>
      <p:sp>
        <p:nvSpPr>
          <p:cNvPr id="137231" name="Text Box 15"/>
          <p:cNvSpPr txBox="1">
            <a:spLocks noChangeArrowheads="1"/>
          </p:cNvSpPr>
          <p:nvPr/>
        </p:nvSpPr>
        <p:spPr bwMode="auto">
          <a:xfrm>
            <a:off x="7164388" y="2420938"/>
            <a:ext cx="1800225" cy="900112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Findlingsgarten Schwichtenberg</a:t>
            </a:r>
          </a:p>
        </p:txBody>
      </p:sp>
      <p:sp>
        <p:nvSpPr>
          <p:cNvPr id="137232" name="Text Box 16"/>
          <p:cNvSpPr txBox="1">
            <a:spLocks noChangeArrowheads="1"/>
          </p:cNvSpPr>
          <p:nvPr/>
        </p:nvSpPr>
        <p:spPr bwMode="auto">
          <a:xfrm>
            <a:off x="7164388" y="3536950"/>
            <a:ext cx="1800225" cy="90011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endParaRPr lang="de-DE" altLang="de-DE" sz="1400">
              <a:latin typeface="Arial Rounded MT Bold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Forstsamendarre Jatznick</a:t>
            </a:r>
          </a:p>
          <a:p>
            <a:pPr algn="ctr" eaLnBrk="0" hangingPunct="0">
              <a:spcBef>
                <a:spcPct val="50000"/>
              </a:spcBef>
            </a:pPr>
            <a:endParaRPr lang="de-DE" altLang="de-DE" sz="1400">
              <a:latin typeface="Arial Rounded MT Bold" pitchFamily="34" charset="0"/>
            </a:endParaRPr>
          </a:p>
        </p:txBody>
      </p:sp>
      <p:sp>
        <p:nvSpPr>
          <p:cNvPr id="137233" name="Text Box 17"/>
          <p:cNvSpPr txBox="1">
            <a:spLocks noChangeArrowheads="1"/>
          </p:cNvSpPr>
          <p:nvPr/>
        </p:nvSpPr>
        <p:spPr bwMode="auto">
          <a:xfrm>
            <a:off x="4643438" y="4976813"/>
            <a:ext cx="1800225" cy="900112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endParaRPr lang="de-DE" altLang="de-DE" sz="1400">
              <a:latin typeface="Arial Rounded MT Bold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Findlingsscheune Usadel</a:t>
            </a:r>
            <a:endParaRPr lang="de-DE" altLang="de-DE" sz="1200">
              <a:latin typeface="Arial Rounded MT Bold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de-DE" altLang="de-DE" sz="1400">
              <a:latin typeface="Arial Rounded MT Bold" pitchFamily="34" charset="0"/>
            </a:endParaRPr>
          </a:p>
        </p:txBody>
      </p:sp>
      <p:sp>
        <p:nvSpPr>
          <p:cNvPr id="137234" name="Text Box 18"/>
          <p:cNvSpPr txBox="1">
            <a:spLocks noChangeArrowheads="1"/>
          </p:cNvSpPr>
          <p:nvPr/>
        </p:nvSpPr>
        <p:spPr bwMode="auto">
          <a:xfrm>
            <a:off x="684213" y="4652963"/>
            <a:ext cx="1800225" cy="900112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Eiszeiterlebnis-bereich Schwarz</a:t>
            </a:r>
          </a:p>
        </p:txBody>
      </p:sp>
      <p:sp>
        <p:nvSpPr>
          <p:cNvPr id="137235" name="Text Box 19"/>
          <p:cNvSpPr txBox="1">
            <a:spLocks noChangeArrowheads="1"/>
          </p:cNvSpPr>
          <p:nvPr/>
        </p:nvSpPr>
        <p:spPr bwMode="auto">
          <a:xfrm>
            <a:off x="179388" y="3543300"/>
            <a:ext cx="1800225" cy="90011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endParaRPr lang="de-DE" altLang="de-DE" sz="1400">
              <a:latin typeface="Arial Rounded MT Bold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Aktionszentrum Müritzeum/Waren</a:t>
            </a:r>
            <a:endParaRPr lang="de-DE" altLang="de-DE" sz="1200">
              <a:latin typeface="Arial Rounded MT Bold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de-DE" altLang="de-DE" sz="1400">
              <a:latin typeface="Arial Rounded MT Bold" pitchFamily="34" charset="0"/>
            </a:endParaRPr>
          </a:p>
        </p:txBody>
      </p:sp>
      <p:sp>
        <p:nvSpPr>
          <p:cNvPr id="137236" name="Text Box 20"/>
          <p:cNvSpPr txBox="1">
            <a:spLocks noChangeArrowheads="1"/>
          </p:cNvSpPr>
          <p:nvPr/>
        </p:nvSpPr>
        <p:spPr bwMode="auto">
          <a:xfrm>
            <a:off x="3074988" y="3141663"/>
            <a:ext cx="29718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10800" rIns="54000" bIns="10800" anchor="ctr"/>
          <a:lstStyle/>
          <a:p>
            <a:pPr algn="ctr" eaLnBrk="0" hangingPunct="0"/>
            <a:r>
              <a:rPr lang="de-DE" altLang="de-DE" sz="2000" b="1">
                <a:latin typeface="Arial Rounded MT Bold" pitchFamily="34" charset="0"/>
              </a:rPr>
              <a:t>Geopark </a:t>
            </a:r>
          </a:p>
          <a:p>
            <a:pPr algn="ctr" eaLnBrk="0" hangingPunct="0"/>
            <a:r>
              <a:rPr lang="de-DE" altLang="de-DE" sz="2000" b="1">
                <a:latin typeface="Arial Rounded MT Bold" pitchFamily="34" charset="0"/>
              </a:rPr>
              <a:t>Mecklenburgische </a:t>
            </a:r>
          </a:p>
          <a:p>
            <a:pPr algn="ctr" eaLnBrk="0" hangingPunct="0"/>
            <a:r>
              <a:rPr lang="de-DE" altLang="de-DE" sz="2000" b="1">
                <a:latin typeface="Arial Rounded MT Bold" pitchFamily="34" charset="0"/>
              </a:rPr>
              <a:t>Eiszeitlandschaft</a:t>
            </a:r>
            <a:endParaRPr lang="de-DE" altLang="de-DE" sz="2000">
              <a:latin typeface="Arial Rounded MT Bold" pitchFamily="34" charset="0"/>
            </a:endParaRPr>
          </a:p>
        </p:txBody>
      </p:sp>
      <p:sp>
        <p:nvSpPr>
          <p:cNvPr id="137237" name="Text Box 21"/>
          <p:cNvSpPr txBox="1">
            <a:spLocks noChangeArrowheads="1"/>
          </p:cNvSpPr>
          <p:nvPr/>
        </p:nvSpPr>
        <p:spPr bwMode="auto">
          <a:xfrm>
            <a:off x="179388" y="2386013"/>
            <a:ext cx="1800225" cy="900112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72000" rIns="18000" bIns="72000"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Malchower Kreidebezirk</a:t>
            </a:r>
          </a:p>
        </p:txBody>
      </p:sp>
      <p:sp>
        <p:nvSpPr>
          <p:cNvPr id="137238" name="Text Box 22"/>
          <p:cNvSpPr txBox="1">
            <a:spLocks noChangeArrowheads="1"/>
          </p:cNvSpPr>
          <p:nvPr/>
        </p:nvSpPr>
        <p:spPr bwMode="auto">
          <a:xfrm>
            <a:off x="6659563" y="1304925"/>
            <a:ext cx="1800225" cy="90011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FFCC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72000" rIns="18000" bIns="72000"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1400">
                <a:latin typeface="Arial Rounded MT Bold" pitchFamily="34" charset="0"/>
              </a:rPr>
              <a:t>Naturerlebnispark Mühlenhagen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135171" name="Picture 3" descr="Aktionszentr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488"/>
            <a:ext cx="9144000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331913" y="1504950"/>
            <a:ext cx="6408737" cy="34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65113" indent="-265113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30000"/>
              </a:spcAft>
              <a:buFont typeface="Wingdings" pitchFamily="2" charset="2"/>
              <a:buChar char="§"/>
            </a:pPr>
            <a:r>
              <a:rPr lang="de-DE" altLang="de-DE" sz="1600"/>
              <a:t>Ziel: Schutz des geologischen Erbes bei gleichzeitiger Inwertsetzung für die nachhaltige Entwicklung einer Region</a:t>
            </a:r>
          </a:p>
          <a:p>
            <a:pPr>
              <a:buFont typeface="Wingdings" pitchFamily="2" charset="2"/>
              <a:buChar char="§"/>
            </a:pPr>
            <a:r>
              <a:rPr lang="de-DE" altLang="de-DE" sz="1600"/>
              <a:t>Vernetzung des geologischen Erbes mit anderen regionalen Potenzialen: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			Natur und Landschaft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			Geschichte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			Architektur und Kultur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			Handwerk und Technik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			Regionale Produzenten</a:t>
            </a:r>
          </a:p>
          <a:p>
            <a:pPr>
              <a:buFont typeface="Wingdings" pitchFamily="2" charset="2"/>
              <a:buNone/>
            </a:pPr>
            <a:endParaRPr lang="de-DE" altLang="de-DE" sz="1600"/>
          </a:p>
          <a:p>
            <a:pPr>
              <a:spcAft>
                <a:spcPct val="30000"/>
              </a:spcAft>
              <a:buFont typeface="Wingdings" pitchFamily="2" charset="2"/>
              <a:buChar char="§"/>
            </a:pPr>
            <a:r>
              <a:rPr lang="de-DE" altLang="de-DE" sz="1600"/>
              <a:t>wesentliche Handlungsfelder: Geotourismus und Umweltbildung</a:t>
            </a: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de-DE" altLang="de-DE" sz="1600"/>
          </a:p>
          <a:p>
            <a:pPr>
              <a:spcAft>
                <a:spcPct val="30000"/>
              </a:spcAft>
              <a:buFont typeface="Wingdings" pitchFamily="2" charset="2"/>
              <a:buChar char="§"/>
            </a:pPr>
            <a:endParaRPr lang="de-DE" altLang="de-DE" sz="1600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822325" y="765175"/>
            <a:ext cx="749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/>
              <a:t>Geoparks – ein innovatives Konzept zur Entwicklung von Regionen</a:t>
            </a:r>
          </a:p>
        </p:txBody>
      </p:sp>
      <p:pic>
        <p:nvPicPr>
          <p:cNvPr id="71685" name="Picture 5" descr="Tafel Cosa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81525"/>
            <a:ext cx="2397125" cy="17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Hellberge Jul07 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81525"/>
            <a:ext cx="2703512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http://www.kuf-reisen.de/mallorca/perla/bilder/perla_radfahrer_hotel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4581525"/>
            <a:ext cx="2400300" cy="17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755650" y="957263"/>
            <a:ext cx="344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b="1"/>
              <a:t>Regionalökonomische Effekte</a:t>
            </a:r>
            <a:endParaRPr lang="de-DE" altLang="de-DE" sz="1600"/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827088" y="1604963"/>
            <a:ext cx="6372225" cy="3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- Größere Aufmerksamkeit = Höhere Besucherzahlen </a:t>
            </a:r>
          </a:p>
          <a:p>
            <a:endParaRPr lang="de-DE" altLang="de-DE" sz="800"/>
          </a:p>
          <a:p>
            <a:r>
              <a:rPr lang="de-DE" altLang="de-DE" sz="1600"/>
              <a:t>- Verlängerung der Aufenthaltsdauer der Touristen</a:t>
            </a:r>
          </a:p>
          <a:p>
            <a:endParaRPr lang="de-DE" altLang="de-DE" sz="800"/>
          </a:p>
          <a:p>
            <a:r>
              <a:rPr lang="de-DE" altLang="de-DE" sz="1600"/>
              <a:t>- Entwicklung neuer regionaler Produkte </a:t>
            </a:r>
          </a:p>
          <a:p>
            <a:endParaRPr lang="de-DE" altLang="de-DE" sz="800"/>
          </a:p>
          <a:p>
            <a:r>
              <a:rPr lang="de-DE" altLang="de-DE" sz="1600"/>
              <a:t>- Verbesserung der Einkommenssituation (Touristische Anbieter)</a:t>
            </a:r>
          </a:p>
          <a:p>
            <a:endParaRPr lang="de-DE" altLang="de-DE" sz="800"/>
          </a:p>
          <a:p>
            <a:r>
              <a:rPr lang="de-DE" altLang="de-DE" sz="1600"/>
              <a:t>- Investitionen: Infrastruktur, Besuchereinrichtungen, Unternehmen </a:t>
            </a:r>
          </a:p>
          <a:p>
            <a:endParaRPr lang="de-DE" altLang="de-DE" sz="1600"/>
          </a:p>
          <a:p>
            <a:r>
              <a:rPr lang="de-DE" altLang="de-DE" sz="1600"/>
              <a:t>Stärkung des Regionalmarketings</a:t>
            </a:r>
          </a:p>
          <a:p>
            <a:endParaRPr lang="de-DE" altLang="de-DE" sz="800"/>
          </a:p>
          <a:p>
            <a:r>
              <a:rPr lang="de-DE" altLang="de-DE" sz="1600"/>
              <a:t>Größere Wertschöpfung aus regionalen Potenzialen</a:t>
            </a:r>
          </a:p>
          <a:p>
            <a:endParaRPr lang="de-DE" altLang="de-DE" sz="1600"/>
          </a:p>
          <a:p>
            <a:r>
              <a:rPr lang="de-DE" altLang="de-DE" sz="1600"/>
              <a:t>  </a:t>
            </a:r>
          </a:p>
          <a:p>
            <a:endParaRPr lang="de-DE" altLang="de-DE" sz="800"/>
          </a:p>
          <a:p>
            <a:endParaRPr lang="de-DE" altLang="de-DE" sz="800"/>
          </a:p>
        </p:txBody>
      </p:sp>
      <p:pic>
        <p:nvPicPr>
          <p:cNvPr id="130061" name="Picture 13" descr="http://www.haz.de/var/storage/images/haz/nachrichten/wirtschaft/deutschland-welt/deutsche-bezahlen-am-liebsten-bar/26312870-1-ger-DE/Deutsche-bezahlen-am-liebsten-bar_ArtikelQu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24400"/>
            <a:ext cx="2232025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3" name="Picture 15" descr="http://www.speexx.de/gus/besuche/katja.gefken.20040814/katja.geffken.moma.07.200408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24400"/>
            <a:ext cx="2016125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7" name="Picture 19" descr="http://www.kaltenpoth.de/Baltikum/PeipusZwiebellad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724400"/>
            <a:ext cx="2016125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9" name="AutoShape 21" descr="data:image/png;base64,iVBORw0KGgoAAAANSUhEUgAAAR0AAACxCAMAAADOHZloAAAAsVBMVEX///++FiP+//+6AAC+FCG7AAC9ER+9Dh28ABW3AAC8ABG+FyS7AA3++/u8ABK9CxvBHyv99/f78PH56eq7AAj78fL56uvDKDPBIi302Nr24eLELjjHP0fqvb/QaG3DJzLvyMvy1NbkqazHN0HZgofdkZXlpqrMU1rUdHnQXWTgmZ3nsbTJSFDflprJTVTWeX7rwcPZh4vUZm7QWmLXb3fFQkjKO0bQUlzmtbbOZmrVfoErmwixAAAgAElEQVR4nO19CYOautowkBjCGlAUBFSQRVkUcaud///DviSA48y00zn3dua09/2e09O6AJKHZ98iCP8f/gYwDNtm/zMwjH/7bv51kARJ4v/yf3bF/vot21ue5yX1aZn78WI+EZ6//78HYz8qj7VB8RRvTdWT9y1AFILANTUNOsRLjruDb//bt/lvgB9VtTUC4Lswz+wtQO65SmRN1ESYJF54xAg1HjadkXh8WvuCIPxfoSBJmBzSk0IpRU5qtfXFdCETOYh8AEkLKXqQtcSiKB9dkQJSdaCsmsOEcuK/fedfAmWgu0dnmyswqM3jOWkTGGrzKCerVYJkKOJmS0QREmxBEYoJgi7R9U1zGP/bN/4l0I5k5B3LxhRlz/t2jDyshYG/G0FECCw8DXqYUQ3ZrpAoX0ogrxqEy9MozA9cSP9P05Dt1bUMF5lKMQA1cizQNUhuUUE0+K32AvbpKqFUQ/xUFXHWghAGEAaWGwROkE//7dv/BOieOPt/Jvhq7cHw7EFGIBQJxD2dLGuEZa8OLZkQGeHthoi4XaoUe2VwOmEoaha0RAS1RdP4/3MiWpJsvqIq3i5TPYFQ5sxDkQNl4gBlNEJWUm/q/X5/uboUVToIYosgIn/L7ZQdy0QQXHmBqYMiFv63JLSUR1PhMJ+nxtMIay7RLM2j2onoqhZutlkV+bPxdMoN5el0PJ7MD7lfXVxrn23SHemojOMS0b9M+Xv8v4Ieuoz45m+iUw6P9XlBAiSSoqKSx1FwXS7in2si248Fuz7qjnxHj6hpDEnqqJnfje2/G/zsVJ82NjVvsBas8Hwjw4vl1N938S/cKYlLq9niKdQdgsRHgKrzNPma2/9EkCTjdj7kGJ8iDyERypfmEmo4ON/GtvDsQxnG2I+jW5Wv1+vqEM/9qdGd3UnzWZwFnip3jDXgxwnXf7f4oSubzukaWgxJEJDagigJFGd5G3ffsrVNoio7hqI+AsodQFkk2zSaCxyD/DrGeLcCJPn2gB6inOK/mbkkuwzPQeNTpQOpXxloGvaKcjIgZjyvzpcVdgAAI51oqyS5XC5hEnhJodeOdfgWJkUZzxgZsRPsReG2VMk/8xcWs7/WR5WE+R5QZWzGRyxariyfE72IhB439q0NVYoXRXFWRbs+xJSfJuPxeDbx55TJyiYV9grQdcfd5ncvNG5GIAgeVBgo/L+Uu+z5oXHVzela1R5KTgG6brkipn/89WakUIrxirbqQxTSYONJwiBOZlHebFRqDo3OUdxRkDAuXV3ucaNRNxWP8n9rff85sHVEM+pw1lGyE/wNCY7Hlq6QU81hGwAdiGF6mPSYkaQBI88vOp98PL8tE88jWkF9iE6HtZbKqIdKaGpAi0hv/kLvdJ5sjfmkyDP64FMVg0sk8CXPyisAorPJ5x++1PiQugrAdRZ3iPSfHFOEVlK4iCuvwP/bhHNlWWf/FhzTQ24GHiluHd3MM0o2zj73jY86Sx0NGYutd55vjweD42f+3SHWOekFEIG3v0m3U7Y61/PEyjXilXuCQdo/9FSmQqQ43BWNZHx8VX7WuBh8jzhWjbXmbGCHHaSv1PIvoh47ipeWC2Utsdy00cM5JwG/AQ6wWv/5OUtCmX8UPczmsYsRAHXMz7SfAOmQE7RUd+X234Kd6Tk9hd8S6nVrmkb0jIlTwc5cXffaF+a/JBxx9PapP8a3Xjgbkn3Yqw7aTpiPJSwSnREPOaUyuobV38BbDA8FTrwLVSeaC0XgRXy1ixAooH1jnFhYm7xZ1gN2/MJ49e0iVICYc/EzLgBz2V3m17p/ieiZXlWI6H9U3yIIGk44/tJRza3/ZgEzAHE96z+8f2fHdv+u0qyXpzC85QkA15jjcA2JCD2NOXBe+Rb3fx7YS6dXJRBhPeM8UAWOszr8wCNfKKKoH6mvtVhn5Z1i7M2mZOax3Y5w8op2uGu2dYCXGezKkQjw6UaglmgeCd+S4R8G41rhgTzNCqxiw4XKJF05zu6H2mnnMG9pRD1QoByePy6pHb2pogSI5PrDX4lqALisF2a5tloSKv1DAkH2Zwc1JLtmUU7NogjyYMNtnDhUda5nXh7JjOb4InfukiiqzcN3PoAiVmWqk0j94x8yUlm3cs5d1NS81jILj3hlMv2Ticc4M8SIcp1AnKfMGRcqx1TS6Svpwd6O13uHDP6kTMaPXyeEEyDFzubHzEJ5ygIgNRh6MhCGaGVRv+sK3gjxPwnOjgZFWYUWdZ75co0tMKk6eXXLkmTEZwIe4sV69fi1UOr9F6T+yXKZwemAmvsQN1cmoQu1oyg6yz8VPXRRI6h5aLOmYufMxKowXY6YLfj2hqVcBI+Bmu+Pi6LcOERxIH4a/9AMZvZyCfQgZtRzCy+aiMIaQehkn7a+/xIqwOSNfPFbCFq2XD81neX0B4tjVlGLzTt+nFJ4gZ0Fun8Fgjcy6/kwCySceqJVKIuIWBZE0acs7b8F6hq6sqVBqGmrzbeGu1WeB/I+dt4dMrOHVwx3xZ215HD2eK2JKD/TFSHlT7lrnlwXPHq6kOkZzs5FVvxHZpIlY01kqjiS6wqGG+ZnxoEKqL1jTDrWYGtI5s93zuw6/U48t4dLGYX5kH2QHWXzU2EySaJRxS69JpBsJq48uk2FP7FyLAXyPhARQl66Ye9jjPGN3Xh4jrjt65+VzUsG8jkDsb9I8nClZnTHDXLUMK0mP/USJMN3AHfQKyKHbRi48zL604LNlJrnZ2xdLG2lQa2YMaIvbm7FWShT8D6fClViwvDlaRMmfHFg6SrRo+FSVHzpqq5jjjg3eycbyGG60TvqKUHtIXIToqb608IZknAiEIVJEELZZVE/31oH6z5UrkMCrA2QIX6FnVmAoJLa/i2rR4MqluyMw5ahh4qtXzkHkl2AEfslo7riIMiFQinT6DPW+B+DND4mllUHVK/CUUQ/mGpZXvXx4lmCRI1XFeDTy9PGF6J2GtiY3XppMTx2Y6tSI9r/gIydFo7GHFC7DaoalSt4TWf/IKr2BUA53mM+ObRGO1ZwcTJvQ1xLMpZYxF5Cv9TSlzc93YOfZhSkiY5I8aGY1jSQuasyLwU3iJG3ig7tn4SdBZYRKyHRNJCyp18opzvzU30CYFGmxBLxK0PfZm7qTy5JNZwOPhQ5lKTJN5TxesTM2uc6Cm+Fsvhvl/S7gBJ/jvtSJbke07dllmzvT10ScuDm+0YOoEjOLz2ue8iB20RdAdQzKy2VyQfF63gX3QzmcikBpdFgr5Fk9uuzvgTo8ouV1ilgjYWyDrp1NZ7XtcBBfV55CGNd02v/8cz3F+/XH+aPRZO0DLs1CjXStBbU2/9kKb8dWP4E4S55AplHIM1dnNxxwOxZYiWJDNF+22oiMaPHc/nqx35cZctif7mE9bfjUx75fe78H0TSq5vJFNfkWmhBNA8gHL3Kl/07Sp7+6lJnSUmGnA2rf9uoo4dI1syVRbkOZQi9otxjDMBzfJzd8SR/2ns6cEyMCQNMX5PwzIt7/sGCjKzgP05lXOCG9HbMZ8f2LgD/DTiYyGPVWeSUMXd8B/Td8/onhWJiQlVWgPA5z8N0PX92S404SwBQKeaQTEydgYqJzKoKgYL+UYGyNL0da8rOxneTns4e1ujZOTEm8a0tf9uC/wFIwp44JStOR4jdQIzU/YOjszifj0V9gVcqLZ1qOn04b7reIJ2IkKg6CsLNsmnSpjmf6kRTVQI1pOIw+wc54IPDVZxPPX9YMw3ATE976h+y8z5AKtj8zlV/GBYKDKj/AGWSUP/G2KjokeP72q5SlTF+4WWNswAQCLEyStIqeugVMcbxITthRZehDHDz0XS7RB09jdV4ZCNo8fitnq3TU6ICYBJqbsjh11c6S9K0JnIgr2ByBMx42TngRd6tf2kHYqMtnussxhl0ZJE4q3M1qF57PJtMZuOe7oyoDU3KJKaz/GB9smRfnAsjyT2BXbjadBibil0QFlkfL2v4TcDick4QhMuaWjPUU5ImGF9+KP6qU34a3wt0bomDIHZCXm1AJfeiTL9vqJcWJHWxbav+08NR1yFUrZ39MYkaqYAFYCsA0YsaTGanihBHv2nRHwdJsMI6b2UZBiMmks8Omv/IipGMo5INa/S5RzpaRvzN7ckCioLDggqepvm+X40URS1yXs40pySGEFhFH7ubs+6W26tlXUrrOSwrY4sbY86Xl0GxgFaGmxV9VPhM3x30n1phPpj3p1QaFmVzw5Y/XRy1kXZqF/60b3c07Oksys/JSK/LCf1kklqmSHBq/5i5+rYkYzqJ8+YcIKR7YoBLYSX3DCXCy2nFcYW3X63TJaNImuimdGwtCWES/zSjtO4F7xYgCDymbqdlooyOC//lcfz8WZxZCtly37KmJ7y0sV+AzUzJizgCusqy6p6o6dmWBx0R9W8gDMOQY4d83PL+XRCBfZWy4J7C3O+1cnrHq+Tf0LWKhKSMKjKW8LSfv3p5NL32Fisbhp9qRZ182JsvzzRkTOaHXcGUko5lqMGeVhgiOOWgJMciCj185NhB+Msjqlvltmd5cziilsk03R5/cfw8MUXsLVh5UqBsovdDnJLfkBHLGU72OpT1Dj09Jy3GQhVYV2z2kXvoQgQHadOVPaHiTLVXU29P3efgp+T3SeCvCE9bimbDBIpfVe8fH1PrD2yoDp9vlHrxK+OepTW2CvWfBGMHkAe4tetHVVascCrEoQnJgA/NCrUgDChraWKfC4O43MikWG8apTvmi6MaEksqcN0JScwqvian9/PYB02GoJ0KRg7E8oN0HtUKs3gW1OB0yt0xTFxHJTK4CREzZRh2KFNBjxoDWQh5Cl/uUGZp9D+9TPZhn/4Bu9+x6A9Dn+9m+oAVA0iT4/tKc04ddVZCSPnxhwnSH/+GkY2CKMpr6nOIuol7rlHzgPVN8DcuEiEixaLgaCB1w/u5LA9p2uqISaB1xKQ2XyuW455moX7gEUH5nSS2JMxFbBGKPz9Q2vfN34feollUtQFRFMCEB8XGiv2NoRIXKhW7VmfRMOK1whtZIaog0DeKQUSdBwiJF7CWt6E0df+1hc1Zn60jyYyVouD3SFca1+pJX1MkhUr1vmfAi0pte75u89nJITpDiBxqlIU8ykPkFBxJGzM81JTdqA5vsaietbZYH0lgQdnUHdmrAwTRZWtB8d5YgYIvLe8Z9xyNRnS50uEivi19e4Dv5Agzyl4j5weFlC9gGt/y7QWNgHJMdNkKZBQmvH0p+EYwqG/n9DDnPM2dKLg6EnI6HLFmp6pHCarY3aKJkDv4qdx2/ZVQ1Qbh+HUQdzVwcMUqkyYuOP/8UEkqlYNws4X4ar29x3uWZuzH5fmyIjr1HyFvdCQ1ChLLYuULgadBkN5m8/oUW/jZjQpkqC4aAuO5TOkF9dJ+ocOadFIKooxpM/giHf3p0JpcY8kX5iPcwGNE8A3E6oU6A9IsUX7S8jqN19TkhQ5QyXMBhkiuJ/HCY/rQmfgRrG1h7R7PLtJ6TwESiIESxMdTJawB00ydcJF8whr/XdaQg9CFX+wrY83Ub1jhRKNPy2MZu41z+VkYmImRJDlIhjRNnENnG0t3ijEm8SIrrJECHPzQANohJ9xtznHGRLGY+XncToSxiPdpwO0ISlFYq7flbd5ZlS3rcO/rDyXDC+TQWrKhCMm5kz34KwNgPrkmAURX8i2WpInmZO94EWWwoJRjNMpa6Oox2N/2dHIot/sEOfobvHTyguJyeTQS1koTHLTzmBqb0QgFpdVFKBLyfdb1SAp+ahstYzcwREjDpbhjIyOgCfvD5eALsDJApZqLpbpPnZragJUOftoFLUm+el1wP6wZ2MqP1m0R6NRHemSkVyAnU1tc7thoDBQEsKh2grFRACFa18GG9HukbZwsdlwMqkO+tQFwtafUhNu0N3gg/DKlJRlbct248ioELcsG6z9/MKzwEUaslJQajVM/vrUbJnhN/HO8dOCchVIhGLmI6upaa4NYmDyxkTxpwvtnIV7ctd8adRRCNj2Ds+yEzKTi1O+7AaH689TrbwbJOGPIypk8QE1B23Kanx86r2UtEigG23K7cTFjpFcd1D8Ekvg2NZEROmpboFkbezbIqhwi5jbI4XN+w1b7ppKkJ5BYh1wke9SX7S+orz8ZKc9gpP3tkBmLZNDn8gqek77ZASe77UWFQKU+NY8xHINf0A1T4QtKdA7AySmvtsBhJXBGRxg7ILIxGqS+swqlT6c7C/fxY99yeSF0agdDnZ36dcUHVe9GkBP1H1qQvI4P8My4MZ3FeRXvm6YBRMTZtb9RlFi/wo6G3IwKjzKaTKlKmjUZu+K087MXoy6Woz8nqaR5P3Zk1Lvi4/pKVRsEeQ7uxPh15cxp96xEk9UGFs73NweM54LfhBBcGq9JiqLEIknvSPmZyEGENRqzoB6CKz/iQZmuaZ9Xbt+4ySL5OrcVH2LF9LttV2041OQaxdrfU3Hlb++Woxx8VReXceqtdGfBHEuw4z2KnJeM2fxQLgMtijRVxpt5UMS4sit682bAXULyM7qRgfU93ZXZdw/Ao0xSSwbPokIS7IO17NIVlFk0LRRBVyjeLXneVUDjoj/e9/caLtp2fy9ghfrki7Azqzu5Cgl9ujEBnTowZlG0a0LRUU3zUrXUPbImreL7JN+x0LzIR3mRzY+FDlRX6y7tZ/glVdraUX+0b6nZoOKa5+zsgqDwdMb7mP1on8YzCv685GQ4vDFhUh/RQ3UvvcuvgbjnDdmlT5O6fGN7Xi0WDaAmr0kNFGpAIzOEsrITFjMhI95Jv/MTyDf3BgkI79oLOu3zZAdh8h3IlMHw8vknx5bcZTQlIaVODCIonbNDq15RL7iAQWI/p9BITbi6Hon4gJ2vSqYf9A471DyfTPZEC7crFQZXbZArRWntCUl4h6zvrtaLEUWZG3I0dMk46mKaDg72QU+EYP0iiWqk9U6B8uVepiTNRBmRTvgzSavJnhYz7Kw7Y0ISrgwT5NRHq43AglB7QaX69ouws+6b1ND1+4rau3hTjiDeHDKTPz4Y7EJoQa+znytiCf6ZUJY6QBbP688k++YW+fQR87fO04vABn3dntpE9p5LgaQ1GO26QyKKHXLZaZx21taskz5rqsqIfJoMyOpUwIOTQvXr52BDEu4CcDaP8maIuIm4jo66RqZGRUY3oeZun4auFhvNtGdy2qguCUqSI4tXmTK59pqXXPordxqX7IcugbuZZJd2KL+wo5rS7pA1ASLUDq7LEZErfX3hLCTWcRUM2FlyOYT2z8YDemN3/EYwjPE8T5cXT3XMu7SAvhClbTTeBC7ejkfsTjQRtQwHDi/kWWOzDbBs6qp7CVbmJuxJx+qlacQNJzDkq4RBBzGJQqDzYN9K03HW54SoF5IUTjhmh5ZgyN1nYJFpaFDzXR8Tqp+xA8XPCYBJ4/i2W4ZEKdqz+misMNuUmmt2NoIaPq/1Ff9wlTiUvfBYmJSx60L3iEFYUgfJZoOGOs0rD0btmBX+y8mQ25qX63stSePcm/46114495QRIsqZuOveyvSBwGaj4iyHZX+phfqas0Tnk7I2qeNA6h6tjuHjBBzIuOfmeosWQCpnEIaexz+XtzUyt4awa/baNQmKy3Omy84wxZx+lYdQnUV1rr7rccB69sIh8RNT7uzq44cyjEqP+AsmrGS3qwhqVfXcn51amluUPfvELOrcpUXvYvmTsja5LroY1wGS+1QjVSAiotwUxzo6+oEsU7+G4aWL2lltoCtzSchn59U2cDZ3B5JJlUqH2vkkD+qV6fe+T0ISWGHS6O4PUbtG44J0PlTfHLuyu7XDBh4V/HWjKFl/bd8jtTcMVWGNBmKCqe0tD+jBv0rW/odwMMn+aJWqJ2KLJ0rQ5ipTPJGszoJ0ieX6xJs5WQ2gqYPNud1S/l8UkzxaK9y/eVBIC7qcGmx7BdKqrJS3W5/NBBdUB+8yB1DneDGajnqkads1X1AzadGVVRhVPqScJeFo4tD3+5+qgePOnyhHC2Fv9cje5/ihczHYbvIjRslR7sjj5DE6QfApp0QE5f2FiwJCvLBo11ObC48oLKNYtN5oimU5w6jup+9UqkiG6JDPFdjdf/BNaB74grKyFz0x9wb8FVrtYdrj5Bn10UhOvq17Oq2q+awrfFn2HV9w9CmelmQH5yQ4YkiOTe/VEQhXjJPS3GJxHgThyNq0i64GcJj2FogjMXmuQR3U0azZKUtr1r2NCLx3Vs+VRwaQ7CvxOiMx7sLp1NniVDauCYFeNsRh79e3N0RbRg+uePflrneZRWX+KdgR9tcgoWIOl52TBPtyEFQHhRyuqEzWtOjtebVG9uXg+43n/jCnab4N66AXvn6Anl1HTjtyX8hPfSVd4wleaYKKF5bc2Uq0Bxf1DreRG03fEEh0x84v6iD+M6D3Ceua2bndzD9WMANlogNHBgoMujhm9Pa8E2XFIdIbh6bVp0GlaRIgvU/x2LV8TxfMQCfa4/5X876VRBpfHp0kakhjDYK3+lmSNHN/emPV+INa/6ye47Ujk86iYnpcmzeKnCyz6hBH6y3hbO28fJQcDzuNBLduPdOE8iU49F9sFQgGtJ3NgbMkg0vlYDWs+7bfXfvOdlOPH1yNGyUy0OOw46wuDSSUDnmbWZsNhRh4+Tm+RDxM/0C6LiZn43aYTIdfmheMcs2nNwrBqCx5KIWNmdWHE1bFGzd5kif64H9nznMyxWXLgPe+rSgtle78HXAe3dT56LkXwhhPo11XWkiVOiXK1664ZHznwlKz5MtnlBpIwkRDnaC55ou4d5ylPm0nGVuKHvNFZZ7hH/KnjYv6bmqJ+1PIUvyxUCjLeZZT06QXPAuALKP/mSOb3ChvBmc6Ona9VtRIUtTb/Lm40qZ2Hu8HlIx1HtQjMIp65ZU6POzxXG83mQllQqDJCp+g9jme1rSW2awbEe9/+DUTMMdeGtpx3qQk8RRWt0Y2vTFSAlYRUM8FnyhxvgMIeb0C8al7P4gK6hxB1/IGORSfIehExVxJmvNzRtGucZJzOhiHa5GImvl9SJU52O0nPk7iRVsEShop++uqUyejT/G0KHlQ4tQgcX+cmokRqbN+0FDk6NbRFL1Gg5aIh4gzxQ4KGssWSutoR+NAhkM30tRD9wqACENRZgzYwcwP1Y4B7cXiabl/ropqKOo5Vc5OfAg6sgYj8OwFtm345VOREGzp1rnIqWatqs6U+pSyZUnIWKeIlWSL5zRJ15LXvdkqeTykAwKZEKrTEkJczVz259O7I+e0ZcPL2TkFtnAvxqmRog9UMUsQ2mhkNfxqg0lnNUp2c77C5O6SVCr5xmlnVvCg7KCOpn7pWefS3ygszSprzsI/NUFA3K6W57MCYBXQoFufrUezxh7fy0YrpWwHdVnXqWPq2NuHyLq7NtSMdWfGPcSVmaE23OkTJvcaha0uBoN1SJ1SjJDbiYr42ngE3Guyo6A+cXvcB52NgfazedXuihbKKFlvuiDzJcDzNtiaKq+iQ671uq/5d0EMmETAULnrk/zpFC57SpKmeH4eVHTtrOqGdc5QZxEPVpw/4q1/d5sfEzxYyLkDncHNjEbUojK3PXZaKoZI1H+xrhP3rrjiui74o5lzZYq0xeQbBspun2OoZqnSmaw5ReeRZJcbH0mCEhd9Uq8NM0VggiAZ7u+o1Z7s3FMA1x3oBbA0HxTDDchkiAyPrSaaPajk2pVH/euFA0E6XCcFSO5jYRLLFIv9cJ7FqNlPatKLVcn2AJOAY3/NQypOebue3AQF32qIgm03FUpOqloolWOUM/cHahai/s4n9dqw5gMWFF70bkypBBbERaewJeGkykMO+04hc732wh5V9ua8frZUpemCwL7AWvKpBbXtripJ9lmzhjAMT+upXdYm3kzyRqc6s7dYamVtlMXF5dkxaBXubh8GyPUoAmq565MIyO4w3YDFjUdnoeVZHlQXb6yy3wCS0OWLYHCdDKHvbEUScTD6IdKGcN+zU7guER5KV9oV4M2anWVrLFXtXoqkrYX8Ock9uxM/YxDYt735i+jGq7vOwji+lWerPm4AJlbCJApxF2GNEfeG2Zwbfqfet2+R4FtOVBwckXtB9I/z4fGY/wxKHbJmHjQ0783DhdlOisGOo4/5bWXePCR3SXEInR21Qea9Ddioz+q1GC+Q8raG2WdTcKHWdOEh+9ta525M6Mq6jmVXYyF+TUNXSK7HXcJC2XCVyN+8LrAP5Raup9SzCA9rR7NCiAh2MPqUUgM2XEDmg7FB78ZMtlvQ+L03LfnUUdDTl2ewGqPnwUyGlcTbInD600tFNIcAzS4Gp83mpWtN3yz5bi6rhIurcZxVOqtsF9ngBFaHzFnKI/JVO11c2RqiuXJPOhCdkwNn/niF2Z4eZnLOo/n4c5qv56uAPRVzE/ernQp3p0XipnDvRvdix/bjRUHI6Tg8rCbZASIPhbF+KJNNT0dzuw4C5cV8K+Z7cMWDwnRtjBusBP4Ra+5lKOT6xstsUbE/UnRoLFDJBke5CCWs9gIDHe981aOYAnmD9lnZtwx+EkiTZLX2qHSJ7iHih/ycT21fVPTYkqiTtTtvAogxlINhFpfknwJZdIbmWSOQUTA4bDsig/T20oHOu2oEUm/SdQLlURWhLmrN1dGGVbsQzSqb2qMs5jJ5g5FGiAmwBeXlOo6rOGUFmWo8m0wf8nGfgx37eJhdCF4/BNDvP2ZsdFHWDKGf8HADK6Dq5RbJgVs/K2ufeov3OfU2ZRCz12e+JSN3vtGMXomxj7adlQdH+bIIMUSraISssA9MIuwVVOeFrWhhkLvbnU7FUb4OgLZP82gNWAp14p/O1DlEq7nQqYLP3aAsTyMqSmOhfFPJZBQ69HA2b/qEv69QIlsJGfCSPITy8/GTh8LGDXkuRdrLIPf3sfE9XM8ns4l/OIpdNooahvaS5XzlTYyQVneFMdQYRkzWLUMAABQmSURBVKLsHuyNSolzXhdHDQf7SvC7Go5cuVBBvrbwopYpVr9mykOplKGMGpvPaH8ESXjSZU++HZWqC2kYDhKJd5hWZ3eRtsogrAde7O42Bc+huqXuzacTNiwMkCBMoDOM24NW4+cs9uiUmS6qOU//ylZzJGwSyAFUCOTH4phWMUVMP4WFXnnJMsWyu6ZuczH7EuRQA4fqA62eN3f6H56KNLP2iRsdtV3/SaI7blwdq8N6fnCgengpb6UxT2udCC56Ed5qrPKNx4Agkh+SrdQvSo8nKj1Ak1ByYWlfKCeebCKi5PNRmLY3YfZK3E7rFTVqjKt6O5tUxX7R/MoJpo6EnCb7zkyhFoh/j1Fmheadg/tsjt3+vB4bY6ajYweS4FVE7swa+yIPkdCY2n7ebjzWwyTZy2HG3h09VJp455pA0uxUqsW5O56kjo6C/TH2/elUephoONxnaMWsAFjdhTJ109JPFTd3YNVweHtznE63sKkKymAIT+kKMBXCvYruD2C3PaF6Qz9Nn+mMdSEx52BiQWh9r4+BbilnTomLFR9VA1XxXh0Gw1EwcREJ5tRUhy4EJrSSU7aI7k6LMNSH9CAJt8S32TgVVLOr/Chz8SnYoUwP8shxv9n9bejDhFJJuikioQrkzcwkabqnJq2aPAz8iK75LssKhgEI2i1Vxl15ZOWsckCNOG+XMJeAB/jlkOxTzCrkdFa1uslSIq/e7baVhMbNeWRI5Ppf+apu2dYktb9fEdwzSiQPaRqJtUEWnjiK3twsDyqK2BtKI+zSIsDdKphVRlLziUkSbj9PLiZKCuQ5WYUhTBKROuiudgLVBjiqVS3zHHu2cMYvp6K+AclIxJKleOSubNf5GsbiWZt21nihMpi7AdLv86EX+ncXvq3Mk/pEJAJkW91ueVEDGRcTln+DqwAXDHfkZEvzxQ3tCbX1zY1PqU2mFl6ASQhGZD600RTgRi0p4r6b7ZWkOWTkEpuQC/fPCne9hcikTBzXt7r3Ho39iqrs/kujcKiA+UHUeaHcUz26DppxidSWNXexB0uWK5l6r0+ScDwGXmLBItLPCaZ+ObkW3uW8qOKpYXR6ulQaanVi5/3NESSp4jGnzEHJiWq/Lyv/l6jSsqVZJNzTm0twPt5VAlX4lAqGe+yl83xRLnv7Vj8FRFP86dqVvcmyGzMHExxokM0+OfsgOMuQIHAeKSDYNeuZP+2vxUVWTNBMWJvm6RcjVYyEDZ8VLlhOkuSI5a/qd6SypWGTf7dgyI7svgfXYQCyxGIS9wCYMZ5H+XbD5zD0lkvtl06RCiclge48tLy+pazUSUDFxEIIqhw4VrDJWE3J65+mvw0ilvlyfiVkY0ARIs2p6LJQcnT2XzcT9lu0PocmJpfe/hwL5Sorh32e6B2xaSHGOF6nze6brOn42ayD1AaZxRPq6bORlnviubxalmzOIaD6fFdMYvuU3eZs16iHVEcP0myBMmGaqc4vS45bwEIhbDqxhooQpL86/ncBNW8PRCWsVvseBGz04HobGOkJi2R7DkcA4Ozb97B+bDNiIUvbH880wnap6yvIoIWtNNnMBeahvfPD1JHLUmpRnJVfVAlI0ixkI4UNXjCOEgu8d93fCpKwgCtqxiPYlzFK0kFE8jaganrmL3bnK/WuLuWVLj1wV/KrCUrafLwJdmsHaiurk8jYUeWNn62nrEfkvd+lRjTr8Kd2T/jLNHg1Wo0lIebFrwh9XeOIwHJKZ9CGRFQYfTPTf0OZqQDtrkhkwgbgwCBl9SrQ1dDL1j2I93are9WTirBGsK4oI7fYHeJ++8f3owvGVtlMqedNPkAJNfdAWxaBlr2UfOU8WH8FmoUagJRvQzSd+QXxRIK+AWKmLrNMyenczY2G8vb83DQOLW+0iPUgXRBH24n7bVbNPxqpo77IVVmybdW3yfpXa5UixYxYoI7lT7RKWH/lLLTpRvZb/cgiWEZ1W5y2lE8s6DZWYKUaFbbD4A5q6OWtd/eVKC2t1HTbFm54SXcbPTU6J+xjPzr5rmwNlmtdz41fzltuWPOpUPGeleDd4QqfAE/oWIfcZWqttT/qcgSnAMp15ohBEPA2CMTa7JN7hEa9so40ud7GK2IWhhC7yvGj+xXRo7LjhRqfB1Ub/bynuz+Y+reYT/TrNjMxI/trJxLtvm0TtinBuFxZlz2rOwj4BlYi6gt1GRdRZPFuCI1+qjqj7HjObr5NBW+EiHmZC+OtYuUfZKx4M6ojwU4b2dz9kq0k4Qz2U6lvLoAojvwvpZ1FcAuZgk0BghZLJwUNghrzpz36AvHpFZ4ly1tiYYBVsnmqovEQi6eqJCCYzcfLzVHxq128eQVOhpXzWJgdYaLkv5o4zCwujR1mcOsckY2Qfu3GLeNFS1XCdEu60S1ULRE24iZge5tCLyzYRFfnGJ5ab9Pmh9fd8VTAbgBRWluYbLHy/b3h0uybyc5UwgVreABP1YcSvEvgCkKnzuGVJFX8pchhA57Z7SZdV5jcdauhJCXMukNugogcXMrSn826qmXhZdyOZclVpIfU+YhPSiX47+2O3gZKUE6FSYNxYAsfEeI+5tMNCpPNUbcg20HpK9HDOhE21CxbhRpLVsNjP7tuyTZKUc6tqabx5F2Jwro7TTJKZ4Jw84XMa6Puun0SaDjMz09AQTk1HKoEm/pQtv3+vQlnZc+kmyrvQ8rrUP/SkTLcpN8rVQY919NWrNqhj01Q/WSmsT1LzL39KpD55grC5KhDJ1kzdRIlilcUZezfq6SMqT+/NQFQyPJmCPYiSG7WZijFXb8vq9ZAZxmjDcHHAFkiqb94LK4kTUN8dTEbsEW9LYgSjVkzWnhM+NAxen+/2NiU2cT2IQEEuGw87iw6e0ABVnKbpW2bpen3vTtSFLTnyKuolDpI+T0ae3mXVcYrnVWGLVjwldleXxVQvoPEmhpkUtBHQzEzT1eBTKwQB/5CgyOWltmYo4+YGHapAWJZLW+OmVfZ96C68X3jTexusjX/OG6RgkHzgI7YBO8V8je6NmElqF0/DSThV+9nQ3WmhUidr+TaIoGfn7Wg1o4rMt9R77ymDl+sqb/eIoNJmXGbKNuo3Oy6rpOpIPkx2yN9ykrEjXGU1kQnunb2H8R6psrXn4vxiNMtH9XGazTAmz3fPhuoGRhiDEcYuC51DO1JNLGPzVVrWHsDrxtqwcf2yKBMle/mAcCOuX+iut/oZbk9Pazbwho5pqOQ7MWYb9uTRZD1gx9e/wQTyawwz6faXE5kODQFfilQdemdvzXf2zyy+x0yDs3VCnkbCRt2aheqGX0EPXxu3m5PRiq1pwF19b1VUG4bJ2TRRNPRw6eD8FK8s4Jj163m8/F08paEMg8z76/A1HyfZzj52glxA6x3sT+97/rOMHR2RN70KJpLirE5wJcPMTw/dzpfH9lMeiKqJna+aZoOHJVQ2cObDZ71vDGNWkoRq81Vx3idutlLs4HaCVjPuVpgW076e039U/Y39Cmfd4EuFpVjTUPbf1ZH5B/WUbs87TfFpnjK1ov5a+zmT0Hi8U2JERJJsuUlFg9A5d0+PDNrjN8IlfcI/Dv78r4JU7GyL5J0dg9hI4SewJsml/cvyMEwbNvopc9rsbJGpoz6wiaIDrPda7042zuXMTXGNv1gF1l/PyP4afDmR+lN4U03gZXv7ylNAww+IHok/91NfB4C75Q0IHL7ZsL7nIvHIwuHD2UrQR+kDYM/Znc6qp6jbmYIFFmlvjRbYe0DMbn8vaG1LxBHf6FgtSuWSxnr9Na3bQDbIpAVhSPM+owS918RyT8EiQ/iYuBBiJlsXKik/jXf56ef7bDHS0wfDD8204oPE2EWcPzm2IxvLin4AUEBm6MO8R+1u5hkh6xx6PKNiIjvnHBTxG5GxTtgRAvL/nGwneJstn/ZDCMZ1EHQ3G8QzF8fWgFOsXZtikrDJjgR94/hKwZUMKAVgomHZCizWhShVNX9+7MP6bKyTfF6Gb2pIPge+P5SL00Ya7lXTX9h6vDJCE7Bijm3lK/OQY1E9EmzQP4LKHlNm3aUVy7ffy0D+ua9vQVZ1YBujUp7MpnNJncPPW341i2Rh8mrPVRjRRNldGSthc+FgPQqCxPUrLE9w1QY7zWCCPhV/PnLgT06ih031TeazneyaoET/px6JGnibzUNOgQAoJChbFlYNwEItjmWxddO5EJBJoni5d7Oj3dzirWL6lf2c7lC9QLbbSj5fv7TkMNCGy726K0RrrjY/aa6vhn/6EYlY7yw50F99CwmyKktGd2/M3aUO7HONi16lcWslOA0Z0bzob7jjSKF6BuWW1vzaXQwgDDIp38cduidzsUV2bOB4dQ9XnKxomyqHyn2eGM+VUCjFmQXnH7htq477afJSH5JO+Uo6jvOhepeM5gBsGdstdAv3fZvFKl/nNBhwMwN5Glwxcw26kswao+M7PDmQbIy6zazqLXPe4JE5+lRwPh8jDZchLLWjSQYajFvk35KxLODbmQJk930l0dWP6CJzTf48yhH4B7FiIh8wwtUkJIxly2swx8Fw+bVLrCswIPYgiR5KbwblW0MJniuS/Sn2Wur8PH1uNAAHzxTQXPfzxQGf8Zej2+Bp6twLbMOoNE669pnSOH/oKaEIZKFN9W8VF/Nh+DTXJ3yhjTKoQ4uf241Hazen6sUNGzOEnxRbfI/B0bwbXAU3ZOLi+lhVDCqmfvJefqmVokK5pwnmfe8c+/hcyH2GGet+LhYaKrh4SertXdIX/EKwtK85+vB9gvrUf4pUHu1ScpGg3id+bKe8A7JM+89e+MxdDNfZCp6zIfMgSTszb4uQZTBaBv92GRieQ0AuhLoJ9CXCVFt/v2PspFfAXOHljJLjopeRf3Srv60mszaev7auT8w7GCVoudFJL1XWVTxyWE5DOF5+SMCGz4y0kHLRI5fgJ5yNOQs/2DK6WB20mXMZh4gTUtL3v0g+Efkla/oZ+GIyDllga7q22edNXF1XXd0sgqR/pORDPRg/7uuWFXXUqD2XIVJ8injUX4rMGcwyAikxhlEKVbOXOvciAPCwwsyuAHC1x+lnvlsUqf7bZZXiyBJfr4L4Xg3AqN2wl0stZvEJorkaXN+fwOmPwRm8xRDz4J4uTY9MYn4My6wiQv/ec4DVTSXPrFpV89lJLbNnYQ4sWTvR5QgCdOKuhr1jb9csr3oRLSiZjLanP+UXa3fBcpKS+BRV9mpYj1JsLpjotK4yQCo+bMllx8fvIw3D/2mOPXrz/hhcY3dUbcFYBQ6nXmchhoEb7z9PxSYD6EG1F8/tB5h42LOXLfYZb2aCJOh9Hv6Vo09XEJYfPtBaHpaHZeXLOaXmzWK10WatZWF/jy3/OfAEicy+e4TS5Q1TTOjctwtyPfTIGVaWnq3EoHB+LFCgB8/zWsHgGXX4HijhNPVJaIwJPhf2aL5PwVJiDwnNXK3DeEKyonj3jhN2e05U0BdfSDV/qLqhwUSUwzAqIj42/kSsKkfvP9K3pDwrTP3RwNrrs6E+THeEroCEhCnjnnidJaFuuxYRzbi6NeVR1L/x6+WJgDudt4FVVMka0dWPuRdqTxehZO/CzkMxr40iYQN2/xgVWFEYrtf260GwAFuFwT8VSEgb66ZJRZRYNltnmCXARD7ISkaFW/K9q/Q5C+AOw/GuSs5Dwu2/feE70zMVuKXNSUFxSmaw/xdC86Pjd1RKNdKlEY9ruYn6jlYQyk0NLX3u7X+YLCPI564LQoMUmGhgzpbdE3j03l2sXTg6N4lrar5eGo/5pYN+s6Od7vWqkvxeNvmkdHzoZ+nbsAq57v0maUXH9088s8DSVo7OoRKbNRePLkSOTwpYTUkuuZVk4yAIooKwKtL8dRmJYOsfVpeyunGVerodN0vK9vuK8Zui/FWCc9EHCY8q+bjqKy/DZiU2Y5MRvtjfzfSIMJhCFDhT4ZU+WTRLvcrDNAKUKAeAvsnCZQsT5tgzQc3dLJnHLeeOt8Ta8AM27hk+e9UEvw2YJbJkomWtEqx5YmkPiWoaNynuNs1g8HUjxe33XJTXwPXs6iLtZ7nh5kxnXTCix0U7/YYhOYhRCxbxRGEFO+rywJ/P/DVRUmuzT2ZjWbcJpAUW90ZjU553I/4/EEd11AaRF9MbtvrCBAIySYKg4SqKdkLkCNnv2gP/VtAGjfRacP3ihX3rMMEW9SDxw4Ki91hMlRKCZ3glYbCNxYsisrtpB6ZhPfuozBeEtbS40UbdfvVG1Z/HkgsV+cgSBDfHgRdjlgksgZlav7i4HubL6L52DZ6VmMVzRO/MiThoACwVqnBt6/FoCWXlE/JIGFd/JFZmf8MOnP3ydML3lImwjBEVt3229fIRFXYXnWiV4dpcg0aW6hGtye2b0s8gt6KbUIQXJfBXoa81dPRtl/ddvUV4K8LQJCVUFpAouy93F8MMn1WtzpRFsJ0U0+4dxAB0UJiDaHn1Vc2PwQSR2v+d3jqGXiNcrUZBcuuzzrl0/Dum6hAKlGURWQibyy0SlTUEyp2TmzWcuNBuCdiQBnRcTbVu5GPvxzsuKxYc628zx73taKCugic1J+4xB1PXDRO1LEknFnGwgqJqIUwCWU1Sd+UW/5PAR/HEzWyAnTTHVwlyDZQKS0NrEuf8lsuWOmCgJmwQLyDkpUhmCD5toz+itDofwN92i+uGjTqdplFrHhCPq6oxrbcSobwOH3KdESq+Z45U3oaOiOtyGI+pPxfvvsvA9u/paGFHd1qAzYpkI0iQh7VS1a6K0Mof9vauWuqDmg36cL/n2aoN9Dbx5NonR5Di5X+Ow6hoMqEpPSt7ijIP7pFuo64x/G/K4h/AYY9i2/rdtuu6/q4uYTLfF+cm7aMjJn9mZM3/zKQ7Ol0OqYm89CD8S/fD4X/B+i0fPuWnL/YAAAAAElFTkSuQmCC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30072" name="Picture 24" descr="https://encrypted-tbn0.gstatic.com/images?q=tbn:ANd9GcRvX8wiz9xqyOEgEQkW8hWb2hkmWMAV3zAM6h_xIFPhLNMgDx29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3068638"/>
            <a:ext cx="1366837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74" name="Picture 26" descr="http://www.q-regio.de/tl_files/bilder/col2/ps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24400"/>
            <a:ext cx="936625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539750" y="4652963"/>
            <a:ext cx="40322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b="1"/>
              <a:t>Qualifizierung von Gästeführern 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Geopark-Ranger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Zertifizierung  =  Qualität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altLang="de-DE" sz="1600"/>
              <a:t>Führungen, Projekttage, Erlebnisangebote</a:t>
            </a:r>
            <a:endParaRPr lang="de-DE" altLang="de-DE" sz="1400"/>
          </a:p>
        </p:txBody>
      </p:sp>
      <p:sp>
        <p:nvSpPr>
          <p:cNvPr id="126979" name="AutoShape 3" descr="Granitstein_u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6986" name="Picture 10" descr="Angebote und 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33375"/>
            <a:ext cx="5832475" cy="1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8" name="Picture 12" descr="Übergabe der Zertifikate an die Naturführ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3821113" cy="254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90" name="Picture 14" descr="http://www.nua.nrw.de/uploads/pics/2004_03_-_ZNL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38400"/>
            <a:ext cx="25209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91" name="Picture 15" descr="Bild 3-9 Findlingsgart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292600"/>
            <a:ext cx="2520950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Microsoft Office PowerPoint</Application>
  <PresentationFormat>Bildschirmpräsentation (4:3)</PresentationFormat>
  <Paragraphs>121</Paragraphs>
  <Slides>21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Arial Rounded MT Bold</vt:lpstr>
      <vt:lpstr>Times New Roman</vt:lpstr>
      <vt:lpstr>Wingdings</vt:lpstr>
      <vt:lpstr>Standarddesign</vt:lpstr>
      <vt:lpstr>   Regionalökonomische Effekte von Geoparks    Dipl.-Geol. Andreas Buddenbohm                Äksi, Tartu vald, Tartumaa, Eesti   –   04. Februar 2015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B.A.UM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Buddenbohm</dc:creator>
  <cp:lastModifiedBy>LGN22</cp:lastModifiedBy>
  <cp:revision>80</cp:revision>
  <dcterms:created xsi:type="dcterms:W3CDTF">2007-05-21T01:01:10Z</dcterms:created>
  <dcterms:modified xsi:type="dcterms:W3CDTF">2015-02-03T13:12:25Z</dcterms:modified>
</cp:coreProperties>
</file>